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9" r:id="rId4"/>
    <p:sldId id="338" r:id="rId5"/>
    <p:sldId id="260" r:id="rId6"/>
    <p:sldId id="290" r:id="rId7"/>
    <p:sldId id="261" r:id="rId8"/>
    <p:sldId id="262" r:id="rId9"/>
    <p:sldId id="300" r:id="rId10"/>
    <p:sldId id="263" r:id="rId11"/>
    <p:sldId id="326" r:id="rId12"/>
    <p:sldId id="264" r:id="rId13"/>
    <p:sldId id="272" r:id="rId14"/>
    <p:sldId id="274" r:id="rId15"/>
    <p:sldId id="275" r:id="rId16"/>
    <p:sldId id="271" r:id="rId17"/>
    <p:sldId id="327" r:id="rId18"/>
    <p:sldId id="265" r:id="rId19"/>
    <p:sldId id="276" r:id="rId20"/>
    <p:sldId id="277" r:id="rId21"/>
    <p:sldId id="278" r:id="rId22"/>
    <p:sldId id="279" r:id="rId23"/>
    <p:sldId id="266" r:id="rId24"/>
    <p:sldId id="285" r:id="rId25"/>
    <p:sldId id="286" r:id="rId26"/>
    <p:sldId id="287" r:id="rId27"/>
    <p:sldId id="288" r:id="rId28"/>
    <p:sldId id="328" r:id="rId29"/>
    <p:sldId id="267" r:id="rId30"/>
    <p:sldId id="268" r:id="rId31"/>
    <p:sldId id="269" r:id="rId32"/>
    <p:sldId id="270" r:id="rId33"/>
    <p:sldId id="329" r:id="rId34"/>
    <p:sldId id="330" r:id="rId35"/>
    <p:sldId id="331" r:id="rId36"/>
    <p:sldId id="332" r:id="rId37"/>
    <p:sldId id="333" r:id="rId38"/>
    <p:sldId id="334" r:id="rId39"/>
    <p:sldId id="335" r:id="rId40"/>
    <p:sldId id="336" r:id="rId41"/>
    <p:sldId id="337" r:id="rId42"/>
    <p:sldId id="280" r:id="rId43"/>
    <p:sldId id="320" r:id="rId44"/>
    <p:sldId id="301" r:id="rId45"/>
    <p:sldId id="303" r:id="rId46"/>
    <p:sldId id="318" r:id="rId47"/>
    <p:sldId id="317" r:id="rId48"/>
    <p:sldId id="304" r:id="rId49"/>
    <p:sldId id="321" r:id="rId50"/>
    <p:sldId id="307" r:id="rId51"/>
    <p:sldId id="308" r:id="rId52"/>
    <p:sldId id="322" r:id="rId53"/>
    <p:sldId id="319" r:id="rId54"/>
    <p:sldId id="310" r:id="rId55"/>
    <p:sldId id="311" r:id="rId56"/>
    <p:sldId id="312" r:id="rId57"/>
    <p:sldId id="305" r:id="rId58"/>
    <p:sldId id="323" r:id="rId59"/>
    <p:sldId id="314" r:id="rId60"/>
    <p:sldId id="324" r:id="rId61"/>
    <p:sldId id="325" r:id="rId62"/>
    <p:sldId id="315" r:id="rId63"/>
    <p:sldId id="313" r:id="rId64"/>
    <p:sldId id="316" r:id="rId65"/>
    <p:sldId id="289" r:id="rId66"/>
    <p:sldId id="297" r:id="rId67"/>
    <p:sldId id="298" r:id="rId68"/>
    <p:sldId id="299" r:id="rId69"/>
    <p:sldId id="284" r:id="rId70"/>
    <p:sldId id="291" r:id="rId71"/>
    <p:sldId id="258" r:id="rId7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3"/>
    <p:restoredTop sz="81618"/>
  </p:normalViewPr>
  <p:slideViewPr>
    <p:cSldViewPr>
      <p:cViewPr varScale="1">
        <p:scale>
          <a:sx n="95" d="100"/>
          <a:sy n="95" d="100"/>
        </p:scale>
        <p:origin x="19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extLst>
      <p:ext uri="{BB962C8B-B14F-4D97-AF65-F5344CB8AC3E}">
        <p14:creationId xmlns:p14="http://schemas.microsoft.com/office/powerpoint/2010/main" val="274605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extLst>
      <p:ext uri="{BB962C8B-B14F-4D97-AF65-F5344CB8AC3E}">
        <p14:creationId xmlns:p14="http://schemas.microsoft.com/office/powerpoint/2010/main" val="167475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extLst>
      <p:ext uri="{BB962C8B-B14F-4D97-AF65-F5344CB8AC3E}">
        <p14:creationId xmlns:p14="http://schemas.microsoft.com/office/powerpoint/2010/main" val="58052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11</a:t>
            </a:fld>
            <a:endParaRPr kumimoji="1" lang="zh-CN" altLang="en-US"/>
          </a:p>
        </p:txBody>
      </p:sp>
    </p:spTree>
    <p:extLst>
      <p:ext uri="{BB962C8B-B14F-4D97-AF65-F5344CB8AC3E}">
        <p14:creationId xmlns:p14="http://schemas.microsoft.com/office/powerpoint/2010/main" val="59259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12</a:t>
            </a:fld>
            <a:endParaRPr kumimoji="1" lang="zh-CN" altLang="en-US"/>
          </a:p>
        </p:txBody>
      </p:sp>
    </p:spTree>
    <p:extLst>
      <p:ext uri="{BB962C8B-B14F-4D97-AF65-F5344CB8AC3E}">
        <p14:creationId xmlns:p14="http://schemas.microsoft.com/office/powerpoint/2010/main" val="4257786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15</a:t>
            </a:fld>
            <a:endParaRPr kumimoji="1" lang="zh-CN" altLang="en-US"/>
          </a:p>
        </p:txBody>
      </p:sp>
    </p:spTree>
    <p:extLst>
      <p:ext uri="{BB962C8B-B14F-4D97-AF65-F5344CB8AC3E}">
        <p14:creationId xmlns:p14="http://schemas.microsoft.com/office/powerpoint/2010/main" val="3431317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17</a:t>
            </a:fld>
            <a:endParaRPr kumimoji="1" lang="zh-CN" altLang="en-US"/>
          </a:p>
        </p:txBody>
      </p:sp>
    </p:spTree>
    <p:extLst>
      <p:ext uri="{BB962C8B-B14F-4D97-AF65-F5344CB8AC3E}">
        <p14:creationId xmlns:p14="http://schemas.microsoft.com/office/powerpoint/2010/main" val="92542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23</a:t>
            </a:fld>
            <a:endParaRPr kumimoji="1" lang="zh-CN" altLang="en-US"/>
          </a:p>
        </p:txBody>
      </p:sp>
    </p:spTree>
    <p:extLst>
      <p:ext uri="{BB962C8B-B14F-4D97-AF65-F5344CB8AC3E}">
        <p14:creationId xmlns:p14="http://schemas.microsoft.com/office/powerpoint/2010/main" val="88525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24</a:t>
            </a:fld>
            <a:endParaRPr kumimoji="1" lang="zh-CN" altLang="en-US"/>
          </a:p>
        </p:txBody>
      </p:sp>
    </p:spTree>
    <p:extLst>
      <p:ext uri="{BB962C8B-B14F-4D97-AF65-F5344CB8AC3E}">
        <p14:creationId xmlns:p14="http://schemas.microsoft.com/office/powerpoint/2010/main" val="233792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extLst>
      <p:ext uri="{BB962C8B-B14F-4D97-AF65-F5344CB8AC3E}">
        <p14:creationId xmlns:p14="http://schemas.microsoft.com/office/powerpoint/2010/main" val="3996016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extLst>
      <p:ext uri="{BB962C8B-B14F-4D97-AF65-F5344CB8AC3E}">
        <p14:creationId xmlns:p14="http://schemas.microsoft.com/office/powerpoint/2010/main" val="2788211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extLst>
      <p:ext uri="{BB962C8B-B14F-4D97-AF65-F5344CB8AC3E}">
        <p14:creationId xmlns:p14="http://schemas.microsoft.com/office/powerpoint/2010/main" val="82153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extLst>
      <p:ext uri="{BB962C8B-B14F-4D97-AF65-F5344CB8AC3E}">
        <p14:creationId xmlns:p14="http://schemas.microsoft.com/office/powerpoint/2010/main" val="167171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extLst>
      <p:ext uri="{BB962C8B-B14F-4D97-AF65-F5344CB8AC3E}">
        <p14:creationId xmlns:p14="http://schemas.microsoft.com/office/powerpoint/2010/main" val="3140724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29</a:t>
            </a:fld>
            <a:endParaRPr kumimoji="1" lang="zh-CN" altLang="en-US"/>
          </a:p>
        </p:txBody>
      </p:sp>
    </p:spTree>
    <p:extLst>
      <p:ext uri="{BB962C8B-B14F-4D97-AF65-F5344CB8AC3E}">
        <p14:creationId xmlns:p14="http://schemas.microsoft.com/office/powerpoint/2010/main" val="44378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44</a:t>
            </a:fld>
            <a:endParaRPr kumimoji="1" lang="zh-CN" altLang="en-US"/>
          </a:p>
        </p:txBody>
      </p:sp>
    </p:spTree>
    <p:extLst>
      <p:ext uri="{BB962C8B-B14F-4D97-AF65-F5344CB8AC3E}">
        <p14:creationId xmlns:p14="http://schemas.microsoft.com/office/powerpoint/2010/main" val="1216893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45</a:t>
            </a:fld>
            <a:endParaRPr kumimoji="1" lang="zh-CN" altLang="en-US"/>
          </a:p>
        </p:txBody>
      </p:sp>
    </p:spTree>
    <p:extLst>
      <p:ext uri="{BB962C8B-B14F-4D97-AF65-F5344CB8AC3E}">
        <p14:creationId xmlns:p14="http://schemas.microsoft.com/office/powerpoint/2010/main" val="1222589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46</a:t>
            </a:fld>
            <a:endParaRPr kumimoji="1" lang="zh-CN" altLang="en-US"/>
          </a:p>
        </p:txBody>
      </p:sp>
    </p:spTree>
    <p:extLst>
      <p:ext uri="{BB962C8B-B14F-4D97-AF65-F5344CB8AC3E}">
        <p14:creationId xmlns:p14="http://schemas.microsoft.com/office/powerpoint/2010/main" val="536405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1200"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这些都是可以改善的地方。因此在今后的开发中应该多于各种不同系统用户角色进行沟通来确定系统的功能实现，并且对于系统的性能也存在优化的地方。</a:t>
            </a:r>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70</a:t>
            </a:fld>
            <a:endParaRPr kumimoji="1" lang="zh-CN" altLang="en-US"/>
          </a:p>
        </p:txBody>
      </p:sp>
    </p:spTree>
    <p:extLst>
      <p:ext uri="{BB962C8B-B14F-4D97-AF65-F5344CB8AC3E}">
        <p14:creationId xmlns:p14="http://schemas.microsoft.com/office/powerpoint/2010/main" val="312668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extLst>
      <p:ext uri="{BB962C8B-B14F-4D97-AF65-F5344CB8AC3E}">
        <p14:creationId xmlns:p14="http://schemas.microsoft.com/office/powerpoint/2010/main" val="1493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extLst>
      <p:ext uri="{BB962C8B-B14F-4D97-AF65-F5344CB8AC3E}">
        <p14:creationId xmlns:p14="http://schemas.microsoft.com/office/powerpoint/2010/main" val="134732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extLst>
      <p:ext uri="{BB962C8B-B14F-4D97-AF65-F5344CB8AC3E}">
        <p14:creationId xmlns:p14="http://schemas.microsoft.com/office/powerpoint/2010/main" val="275023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extLst>
      <p:ext uri="{BB962C8B-B14F-4D97-AF65-F5344CB8AC3E}">
        <p14:creationId xmlns:p14="http://schemas.microsoft.com/office/powerpoint/2010/main" val="79230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extLst>
      <p:ext uri="{BB962C8B-B14F-4D97-AF65-F5344CB8AC3E}">
        <p14:creationId xmlns:p14="http://schemas.microsoft.com/office/powerpoint/2010/main" val="191676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extLst>
      <p:ext uri="{BB962C8B-B14F-4D97-AF65-F5344CB8AC3E}">
        <p14:creationId xmlns:p14="http://schemas.microsoft.com/office/powerpoint/2010/main" val="416663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http_load</a:t>
            </a:r>
            <a:r>
              <a:rPr lang="zh-CN" altLang="en-US" dirty="0"/>
              <a:t>有关参数解释说明如下：</a:t>
            </a:r>
            <a:br>
              <a:rPr lang="zh-CN" altLang="en-US" dirty="0"/>
            </a:br>
            <a:r>
              <a:rPr lang="zh-CN" altLang="en" dirty="0"/>
              <a:t>　　</a:t>
            </a:r>
            <a:r>
              <a:rPr lang="en" altLang="zh-CN" dirty="0"/>
              <a:t>495 fetches, 100 max parallel, 2.24393e+07 bytes, in 10.0022 seconds</a:t>
            </a:r>
            <a:br>
              <a:rPr lang="en" altLang="zh-CN" dirty="0"/>
            </a:br>
            <a:r>
              <a:rPr lang="zh-CN" altLang="en"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 altLang="zh-CN" dirty="0"/>
              <a:t>e+07 bytes</a:t>
            </a:r>
            <a:br>
              <a:rPr lang="en" altLang="zh-CN" dirty="0"/>
            </a:br>
            <a:r>
              <a:rPr lang="zh-CN" altLang="en" dirty="0"/>
              <a:t>　　</a:t>
            </a:r>
            <a:r>
              <a:rPr lang="en" altLang="zh-CN" dirty="0"/>
              <a:t>45332 mean bytes/connection</a:t>
            </a:r>
            <a:br>
              <a:rPr lang="en" altLang="zh-CN" dirty="0"/>
            </a:br>
            <a:r>
              <a:rPr lang="zh-CN" altLang="en" dirty="0"/>
              <a:t>　　</a:t>
            </a:r>
            <a:r>
              <a:rPr lang="zh-CN" altLang="en-US" dirty="0"/>
              <a:t>每次请求连接平均数据量</a:t>
            </a:r>
            <a:br>
              <a:rPr lang="zh-CN" altLang="en-US" dirty="0"/>
            </a:br>
            <a:r>
              <a:rPr lang="zh-CN" altLang="en-US" dirty="0"/>
              <a:t>　　</a:t>
            </a:r>
            <a:r>
              <a:rPr lang="en-US" altLang="zh-CN" dirty="0"/>
              <a:t>49.4891 </a:t>
            </a:r>
            <a:r>
              <a:rPr lang="en" altLang="zh-CN" dirty="0"/>
              <a:t>fetches/sec, 2.24344e+06 bytes/sec</a:t>
            </a:r>
            <a:br>
              <a:rPr lang="en" altLang="zh-CN" dirty="0"/>
            </a:br>
            <a:r>
              <a:rPr lang="zh-CN" altLang="en" dirty="0"/>
              <a:t>　　</a:t>
            </a:r>
            <a:r>
              <a:rPr lang="zh-CN" altLang="en-US" dirty="0"/>
              <a:t>每秒的响应请求连接数，每秒传输的数据量</a:t>
            </a:r>
            <a:br>
              <a:rPr lang="zh-CN" altLang="en-US" dirty="0"/>
            </a:br>
            <a:r>
              <a:rPr lang="zh-CN" altLang="en-US" dirty="0"/>
              <a:t>　　</a:t>
            </a:r>
            <a:r>
              <a:rPr lang="en" altLang="zh-CN" dirty="0" err="1"/>
              <a:t>msecs</a:t>
            </a:r>
            <a:r>
              <a:rPr lang="en" altLang="zh-CN" dirty="0"/>
              <a:t>/connect: 112.466 mean, 157.051 max, 103.031 min</a:t>
            </a:r>
            <a:br>
              <a:rPr lang="en" altLang="zh-CN" dirty="0"/>
            </a:br>
            <a:r>
              <a:rPr lang="zh-CN" altLang="en" dirty="0"/>
              <a:t>　　</a:t>
            </a:r>
            <a:r>
              <a:rPr lang="zh-CN" altLang="en-US" dirty="0"/>
              <a:t>每次连接平均响应时间，最大时间，最小时间</a:t>
            </a:r>
            <a:br>
              <a:rPr lang="zh-CN" altLang="en-US" dirty="0"/>
            </a:br>
            <a:r>
              <a:rPr lang="zh-CN" altLang="en-US" dirty="0"/>
              <a:t>　　</a:t>
            </a:r>
            <a:r>
              <a:rPr lang="en" altLang="zh-CN" dirty="0" err="1"/>
              <a:t>msecs</a:t>
            </a:r>
            <a:r>
              <a:rPr lang="en" altLang="zh-CN" dirty="0"/>
              <a:t>/first-response: 1053.73 mean, 2466.83 max, 179.647 min</a:t>
            </a:r>
            <a:br>
              <a:rPr lang="en" altLang="zh-CN" dirty="0"/>
            </a:br>
            <a:r>
              <a:rPr lang="zh-CN" altLang="en" dirty="0"/>
              <a:t>　　</a:t>
            </a:r>
            <a:r>
              <a:rPr lang="zh-CN" altLang="en-US" dirty="0"/>
              <a:t>每次连接平均返回时间，最大，最小。</a:t>
            </a:r>
            <a:br>
              <a:rPr lang="zh-CN" altLang="en-US" dirty="0"/>
            </a:br>
            <a:r>
              <a:rPr lang="zh-CN" altLang="en-US" dirty="0"/>
              <a:t>　　</a:t>
            </a:r>
            <a:r>
              <a:rPr lang="en" altLang="zh-CN" dirty="0"/>
              <a:t>HTTP response codes:</a:t>
            </a:r>
            <a:br>
              <a:rPr lang="en" altLang="zh-CN" dirty="0"/>
            </a:br>
            <a:r>
              <a:rPr lang="zh-CN" altLang="en" dirty="0"/>
              <a:t>　　</a:t>
            </a:r>
            <a:r>
              <a:rPr lang="en" altLang="zh-CN" dirty="0"/>
              <a:t>code 200 -- 495</a:t>
            </a:r>
            <a:br>
              <a:rPr lang="en" altLang="zh-CN" dirty="0"/>
            </a:br>
            <a:r>
              <a:rPr lang="zh-CN" altLang="en" dirty="0"/>
              <a:t>　　</a:t>
            </a:r>
            <a:r>
              <a:rPr lang="en"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extLst>
      <p:ext uri="{BB962C8B-B14F-4D97-AF65-F5344CB8AC3E}">
        <p14:creationId xmlns:p14="http://schemas.microsoft.com/office/powerpoint/2010/main" val="4044735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A46CD3-6D8A-8346-BF4D-37008EBE0A5E}"/>
              </a:ext>
            </a:extLst>
          </p:cNvPr>
          <p:cNvSpPr/>
          <p:nvPr/>
        </p:nvSpPr>
        <p:spPr>
          <a:xfrm>
            <a:off x="2339752" y="371703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a:extLst>
              <a:ext uri="{FF2B5EF4-FFF2-40B4-BE49-F238E27FC236}">
                <a16:creationId xmlns:a16="http://schemas.microsoft.com/office/drawing/2014/main" id="{6F579A4C-ADB0-9F47-8480-70986973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8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245455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a:extLst>
              <a:ext uri="{FF2B5EF4-FFF2-40B4-BE49-F238E27FC236}">
                <a16:creationId xmlns:a16="http://schemas.microsoft.com/office/drawing/2014/main" id="{84E337D3-4DC3-2B43-89A1-648575299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4945CEF-CDB8-1742-8BFA-EC1CD1F165BE}"/>
              </a:ext>
            </a:extLst>
          </p:cNvPr>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extLst>
      <p:ext uri="{BB962C8B-B14F-4D97-AF65-F5344CB8AC3E}">
        <p14:creationId xmlns:p14="http://schemas.microsoft.com/office/powerpoint/2010/main" val="32329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a:extLst>
              <a:ext uri="{FF2B5EF4-FFF2-40B4-BE49-F238E27FC236}">
                <a16:creationId xmlns:a16="http://schemas.microsoft.com/office/drawing/2014/main" id="{89E7ACFA-DACA-5848-ADF7-8AE95AB5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ED37ED0-A500-8C41-BC03-4722BB62BD5F}"/>
              </a:ext>
            </a:extLst>
          </p:cNvPr>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extLst>
      <p:ext uri="{BB962C8B-B14F-4D97-AF65-F5344CB8AC3E}">
        <p14:creationId xmlns:p14="http://schemas.microsoft.com/office/powerpoint/2010/main" val="267347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a:extLst>
              <a:ext uri="{FF2B5EF4-FFF2-40B4-BE49-F238E27FC236}">
                <a16:creationId xmlns:a16="http://schemas.microsoft.com/office/drawing/2014/main" id="{9B5793DD-3249-B24E-A41A-E6EF30F80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AA2E939-B4F0-CA47-BF8F-0C1DAFB7A3BF}"/>
              </a:ext>
            </a:extLst>
          </p:cNvPr>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extLst>
      <p:ext uri="{BB962C8B-B14F-4D97-AF65-F5344CB8AC3E}">
        <p14:creationId xmlns:p14="http://schemas.microsoft.com/office/powerpoint/2010/main" val="113316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a:extLst>
              <a:ext uri="{FF2B5EF4-FFF2-40B4-BE49-F238E27FC236}">
                <a16:creationId xmlns:a16="http://schemas.microsoft.com/office/drawing/2014/main" id="{CF3FFA24-ECE8-1B42-91EE-92CF88FEB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D707999-8407-6D48-906D-3088E2ECD993}"/>
              </a:ext>
            </a:extLst>
          </p:cNvPr>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extLst>
      <p:ext uri="{BB962C8B-B14F-4D97-AF65-F5344CB8AC3E}">
        <p14:creationId xmlns:p14="http://schemas.microsoft.com/office/powerpoint/2010/main" val="352316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用户找回密码</a:t>
            </a:r>
          </a:p>
        </p:txBody>
      </p:sp>
      <p:pic>
        <p:nvPicPr>
          <p:cNvPr id="3074" name="Picture 2" descr="https://github.com/chengmonk/Courses/raw/master/lib/邮件重置密码.png">
            <a:extLst>
              <a:ext uri="{FF2B5EF4-FFF2-40B4-BE49-F238E27FC236}">
                <a16:creationId xmlns:a16="http://schemas.microsoft.com/office/drawing/2014/main" id="{F9992DDC-E1EB-BC43-BB9C-F8B526813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3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找回密码</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734272" cy="2832657"/>
            <a:chOff x="2602088" y="1253067"/>
            <a:chExt cx="7178508"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cxnSpLocks/>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cxnSpLocks/>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25963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a:extLst>
              <a:ext uri="{FF2B5EF4-FFF2-40B4-BE49-F238E27FC236}">
                <a16:creationId xmlns:a16="http://schemas.microsoft.com/office/drawing/2014/main" id="{162B64B0-034D-9B4B-9326-4C9A86477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F4DCC33-93DA-BB44-BA65-8781F18CA933}"/>
              </a:ext>
            </a:extLst>
          </p:cNvPr>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extLst>
      <p:ext uri="{BB962C8B-B14F-4D97-AF65-F5344CB8AC3E}">
        <p14:creationId xmlns:p14="http://schemas.microsoft.com/office/powerpoint/2010/main" val="1808883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a:extLst>
              <a:ext uri="{FF2B5EF4-FFF2-40B4-BE49-F238E27FC236}">
                <a16:creationId xmlns:a16="http://schemas.microsoft.com/office/drawing/2014/main" id="{F9A28E61-1FC5-D441-8C26-4B3C15931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4D8B7C-DD4A-634F-A7FD-C7DB9A3A2E8E}"/>
              </a:ext>
            </a:extLst>
          </p:cNvPr>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extLst>
      <p:ext uri="{BB962C8B-B14F-4D97-AF65-F5344CB8AC3E}">
        <p14:creationId xmlns:p14="http://schemas.microsoft.com/office/powerpoint/2010/main" val="2141161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需求分析</a:t>
            </a:r>
            <a:endParaRPr lang="en-US" altLang="zh-CN" dirty="0"/>
          </a:p>
          <a:p>
            <a:r>
              <a:rPr lang="zh-CN" altLang="en-US" dirty="0"/>
              <a:t>目前系统功能完成情况</a:t>
            </a:r>
            <a:endParaRPr lang="en-US" altLang="zh-CN" dirty="0"/>
          </a:p>
          <a:p>
            <a:r>
              <a:rPr lang="zh-CN" altLang="en-US" dirty="0"/>
              <a:t>设计与实现过程</a:t>
            </a:r>
            <a:endParaRPr lang="en-US" altLang="zh-CN" dirty="0"/>
          </a:p>
          <a:p>
            <a:r>
              <a:rPr lang="zh-CN" altLang="en-US" dirty="0"/>
              <a:t>测试部分</a:t>
            </a:r>
            <a:endParaRPr lang="en-US" altLang="zh-CN" dirty="0"/>
          </a:p>
          <a:p>
            <a:r>
              <a:rPr lang="zh-CN" altLang="en-US" dirty="0"/>
              <a:t>程序演示</a:t>
            </a:r>
            <a:endParaRPr lang="en-US" altLang="zh-CN" dirty="0"/>
          </a:p>
          <a:p>
            <a:r>
              <a:rPr lang="zh-CN" altLang="en-US" dirty="0"/>
              <a:t>不足以及可以改进的地方</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a:extLst>
              <a:ext uri="{FF2B5EF4-FFF2-40B4-BE49-F238E27FC236}">
                <a16:creationId xmlns:a16="http://schemas.microsoft.com/office/drawing/2014/main" id="{4C9A9D04-4D7B-4F42-9AF9-80C57F85D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BC66E8-C734-8F44-82EB-1E4493FDD6EA}"/>
              </a:ext>
            </a:extLst>
          </p:cNvPr>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extLst>
      <p:ext uri="{BB962C8B-B14F-4D97-AF65-F5344CB8AC3E}">
        <p14:creationId xmlns:p14="http://schemas.microsoft.com/office/powerpoint/2010/main" val="3573064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a:extLst>
              <a:ext uri="{FF2B5EF4-FFF2-40B4-BE49-F238E27FC236}">
                <a16:creationId xmlns:a16="http://schemas.microsoft.com/office/drawing/2014/main" id="{7A09087B-5FB8-1544-8D54-3FD6679B5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D174F59-A7DB-AE42-842D-FED948B87699}"/>
              </a:ext>
            </a:extLst>
          </p:cNvPr>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extLst>
      <p:ext uri="{BB962C8B-B14F-4D97-AF65-F5344CB8AC3E}">
        <p14:creationId xmlns:p14="http://schemas.microsoft.com/office/powerpoint/2010/main" val="1707693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a:extLst>
              <a:ext uri="{FF2B5EF4-FFF2-40B4-BE49-F238E27FC236}">
                <a16:creationId xmlns:a16="http://schemas.microsoft.com/office/drawing/2014/main" id="{0476B370-621F-4742-B3E5-E42E3690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3284135-DE55-A941-9877-7DC78A85A376}"/>
              </a:ext>
            </a:extLst>
          </p:cNvPr>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extLst>
      <p:ext uri="{BB962C8B-B14F-4D97-AF65-F5344CB8AC3E}">
        <p14:creationId xmlns:p14="http://schemas.microsoft.com/office/powerpoint/2010/main" val="242846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a:extLst>
              <a:ext uri="{FF2B5EF4-FFF2-40B4-BE49-F238E27FC236}">
                <a16:creationId xmlns:a16="http://schemas.microsoft.com/office/drawing/2014/main" id="{294C0173-1CD1-5E48-ACF6-8339DA9FB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37F787B-B5ED-B748-91AC-30A9078B9063}"/>
              </a:ext>
            </a:extLst>
          </p:cNvPr>
          <p:cNvSpPr/>
          <p:nvPr/>
        </p:nvSpPr>
        <p:spPr>
          <a:xfrm>
            <a:off x="3991552" y="4365104"/>
            <a:ext cx="1160895" cy="369332"/>
          </a:xfrm>
          <a:prstGeom prst="rect">
            <a:avLst/>
          </a:prstGeom>
        </p:spPr>
        <p:txBody>
          <a:bodyPr wrap="none">
            <a:spAutoFit/>
          </a:bodyPr>
          <a:lstStyle/>
          <a:p>
            <a:r>
              <a:rPr lang="zh-CN" altLang="en-US" dirty="0"/>
              <a:t>修改成功 </a:t>
            </a:r>
          </a:p>
        </p:txBody>
      </p:sp>
    </p:spTree>
    <p:extLst>
      <p:ext uri="{BB962C8B-B14F-4D97-AF65-F5344CB8AC3E}">
        <p14:creationId xmlns:p14="http://schemas.microsoft.com/office/powerpoint/2010/main" val="2388951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8C4F93-9258-9A41-A0E3-436CE1EB93B2}"/>
              </a:ext>
            </a:extLst>
          </p:cNvPr>
          <p:cNvSpPr txBox="1"/>
          <p:nvPr/>
        </p:nvSpPr>
        <p:spPr>
          <a:xfrm>
            <a:off x="539552" y="404664"/>
            <a:ext cx="3570208" cy="461665"/>
          </a:xfrm>
          <a:prstGeom prst="rect">
            <a:avLst/>
          </a:prstGeom>
          <a:noFill/>
        </p:spPr>
        <p:txBody>
          <a:bodyPr wrap="none" rtlCol="0">
            <a:spAutoFit/>
          </a:bodyPr>
          <a:lstStyle/>
          <a:p>
            <a:r>
              <a:rPr kumimoji="1" lang="zh-CN" altLang="en-US" sz="2400" dirty="0"/>
              <a:t>面向学生的邮件推送信息</a:t>
            </a:r>
          </a:p>
        </p:txBody>
      </p:sp>
      <p:sp>
        <p:nvSpPr>
          <p:cNvPr id="5" name="矩形 4">
            <a:extLst>
              <a:ext uri="{FF2B5EF4-FFF2-40B4-BE49-F238E27FC236}">
                <a16:creationId xmlns:a16="http://schemas.microsoft.com/office/drawing/2014/main" id="{665F2446-C636-2D40-993A-9ADA8E4E4F88}"/>
              </a:ext>
            </a:extLst>
          </p:cNvPr>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a:extLst>
              <a:ext uri="{FF2B5EF4-FFF2-40B4-BE49-F238E27FC236}">
                <a16:creationId xmlns:a16="http://schemas.microsoft.com/office/drawing/2014/main" id="{6DFB44C3-C8BF-BC4A-A90F-D2C5844D1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2EEC80F-A5C5-D148-BA2D-C5EDAD71FD81}"/>
              </a:ext>
            </a:extLst>
          </p:cNvPr>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extLst>
      <p:ext uri="{BB962C8B-B14F-4D97-AF65-F5344CB8AC3E}">
        <p14:creationId xmlns:p14="http://schemas.microsoft.com/office/powerpoint/2010/main" val="1237142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a:extLst>
              <a:ext uri="{FF2B5EF4-FFF2-40B4-BE49-F238E27FC236}">
                <a16:creationId xmlns:a16="http://schemas.microsoft.com/office/drawing/2014/main" id="{2A8ADDA7-4E7E-234C-B9D7-A7AAE7E3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DBC343D-D1A9-1C42-B335-5DC541C98D59}"/>
              </a:ext>
            </a:extLst>
          </p:cNvPr>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extLst>
      <p:ext uri="{BB962C8B-B14F-4D97-AF65-F5344CB8AC3E}">
        <p14:creationId xmlns:p14="http://schemas.microsoft.com/office/powerpoint/2010/main" val="2008631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a:extLst>
              <a:ext uri="{FF2B5EF4-FFF2-40B4-BE49-F238E27FC236}">
                <a16:creationId xmlns:a16="http://schemas.microsoft.com/office/drawing/2014/main" id="{9183E554-38B3-C448-AB25-EB3A0084B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254E29E-E36B-4D45-B06E-E71B90685CA2}"/>
              </a:ext>
            </a:extLst>
          </p:cNvPr>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extLst>
      <p:ext uri="{BB962C8B-B14F-4D97-AF65-F5344CB8AC3E}">
        <p14:creationId xmlns:p14="http://schemas.microsoft.com/office/powerpoint/2010/main" val="5041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a:extLst>
              <a:ext uri="{FF2B5EF4-FFF2-40B4-BE49-F238E27FC236}">
                <a16:creationId xmlns:a16="http://schemas.microsoft.com/office/drawing/2014/main" id="{057C4E17-410E-9A44-BDE2-E3F095AF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46EAD99-94C3-AE49-85F8-E96A15E34333}"/>
              </a:ext>
            </a:extLst>
          </p:cNvPr>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extLst>
      <p:ext uri="{BB962C8B-B14F-4D97-AF65-F5344CB8AC3E}">
        <p14:creationId xmlns:p14="http://schemas.microsoft.com/office/powerpoint/2010/main" val="155494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管理员</a:t>
            </a:r>
            <a:r>
              <a:rPr lang="en-US" altLang="zh-CN" sz="3200" dirty="0"/>
              <a:t>·</a:t>
            </a:r>
            <a:r>
              <a:rPr lang="zh-CN" altLang="en-US" sz="3200" dirty="0"/>
              <a:t>公告功能</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3184844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sz="3600" b="1" dirty="0"/>
              <a:t>系统管理员公告功能</a:t>
            </a:r>
            <a:endParaRPr lang="zh-CN" altLang="en-US" sz="3600" dirty="0"/>
          </a:p>
        </p:txBody>
      </p:sp>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拥有公告的增删改查权限，普通用户只有查询功能。</a:t>
            </a:r>
          </a:p>
        </p:txBody>
      </p:sp>
      <p:pic>
        <p:nvPicPr>
          <p:cNvPr id="14338" name="Picture 2" descr="https://github.com/chengmonk/Courses/raw/master/lib/notice/1.png">
            <a:extLst>
              <a:ext uri="{FF2B5EF4-FFF2-40B4-BE49-F238E27FC236}">
                <a16:creationId xmlns:a16="http://schemas.microsoft.com/office/drawing/2014/main" id="{29226CC2-D2EE-BA49-9329-C4946C563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010D4A7-31A1-C74C-A942-C3B277F4C598}"/>
              </a:ext>
            </a:extLst>
          </p:cNvPr>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extLst>
      <p:ext uri="{BB962C8B-B14F-4D97-AF65-F5344CB8AC3E}">
        <p14:creationId xmlns:p14="http://schemas.microsoft.com/office/powerpoint/2010/main" val="2486634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需求分析</a:t>
            </a:r>
          </a:p>
        </p:txBody>
      </p:sp>
      <p:grpSp>
        <p:nvGrpSpPr>
          <p:cNvPr id="4" name="组合 3">
            <a:extLst>
              <a:ext uri="{FF2B5EF4-FFF2-40B4-BE49-F238E27FC236}">
                <a16:creationId xmlns:a16="http://schemas.microsoft.com/office/drawing/2014/main" id="{7CC59ABE-C5C7-974C-A9DB-2A366202F17C}"/>
              </a:ext>
            </a:extLst>
          </p:cNvPr>
          <p:cNvGrpSpPr/>
          <p:nvPr/>
        </p:nvGrpSpPr>
        <p:grpSpPr>
          <a:xfrm>
            <a:off x="35496" y="2421303"/>
            <a:ext cx="2222914" cy="2735889"/>
            <a:chOff x="124875" y="1360669"/>
            <a:chExt cx="2222914" cy="2735889"/>
          </a:xfrm>
        </p:grpSpPr>
        <p:grpSp>
          <p:nvGrpSpPr>
            <p:cNvPr id="5" name="组合 4">
              <a:extLst>
                <a:ext uri="{FF2B5EF4-FFF2-40B4-BE49-F238E27FC236}">
                  <a16:creationId xmlns:a16="http://schemas.microsoft.com/office/drawing/2014/main" id="{56E530A9-B440-7E4E-8EF0-B2D30A52877A}"/>
                </a:ext>
              </a:extLst>
            </p:cNvPr>
            <p:cNvGrpSpPr/>
            <p:nvPr/>
          </p:nvGrpSpPr>
          <p:grpSpPr>
            <a:xfrm>
              <a:off x="124875" y="1360669"/>
              <a:ext cx="2222914" cy="2735889"/>
              <a:chOff x="1125505" y="935980"/>
              <a:chExt cx="3118505" cy="3527977"/>
            </a:xfrm>
          </p:grpSpPr>
          <p:sp>
            <p:nvSpPr>
              <p:cNvPr id="15" name="流程图: 数据 1">
                <a:extLst>
                  <a:ext uri="{FF2B5EF4-FFF2-40B4-BE49-F238E27FC236}">
                    <a16:creationId xmlns:a16="http://schemas.microsoft.com/office/drawing/2014/main" id="{E96521CF-3194-5142-8C90-00A0ED09D5D5}"/>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圆角矩形 15">
                <a:extLst>
                  <a:ext uri="{FF2B5EF4-FFF2-40B4-BE49-F238E27FC236}">
                    <a16:creationId xmlns:a16="http://schemas.microsoft.com/office/drawing/2014/main" id="{3EB7FE40-CB21-EB44-8303-CC0C05AE8F2B}"/>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五边形 16">
                <a:extLst>
                  <a:ext uri="{FF2B5EF4-FFF2-40B4-BE49-F238E27FC236}">
                    <a16:creationId xmlns:a16="http://schemas.microsoft.com/office/drawing/2014/main" id="{C5752B77-91F6-9A47-B704-918E6E72C645}"/>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TextBox 5">
                <a:extLst>
                  <a:ext uri="{FF2B5EF4-FFF2-40B4-BE49-F238E27FC236}">
                    <a16:creationId xmlns:a16="http://schemas.microsoft.com/office/drawing/2014/main" id="{5B003377-7DA2-854F-8E2F-EA6F2990B174}"/>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项目背景</a:t>
                </a:r>
              </a:p>
            </p:txBody>
          </p:sp>
        </p:grpSp>
        <p:grpSp>
          <p:nvGrpSpPr>
            <p:cNvPr id="6" name="组合 5">
              <a:extLst>
                <a:ext uri="{FF2B5EF4-FFF2-40B4-BE49-F238E27FC236}">
                  <a16:creationId xmlns:a16="http://schemas.microsoft.com/office/drawing/2014/main" id="{6545BAB4-D65D-1F42-B7FF-3D0D56DB39C3}"/>
                </a:ext>
              </a:extLst>
            </p:cNvPr>
            <p:cNvGrpSpPr/>
            <p:nvPr/>
          </p:nvGrpSpPr>
          <p:grpSpPr>
            <a:xfrm>
              <a:off x="428359" y="2027982"/>
              <a:ext cx="1903852" cy="338554"/>
              <a:chOff x="428359" y="2027982"/>
              <a:chExt cx="1903852" cy="338554"/>
            </a:xfrm>
          </p:grpSpPr>
          <p:sp>
            <p:nvSpPr>
              <p:cNvPr id="13" name="椭圆 12">
                <a:extLst>
                  <a:ext uri="{FF2B5EF4-FFF2-40B4-BE49-F238E27FC236}">
                    <a16:creationId xmlns:a16="http://schemas.microsoft.com/office/drawing/2014/main" id="{2BE646B7-90C4-B646-9BBD-30043F05C3EE}"/>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C062B0D-0EBD-4141-B4AA-A7EF493DED8F}"/>
                  </a:ext>
                </a:extLst>
              </p:cNvPr>
              <p:cNvSpPr txBox="1"/>
              <p:nvPr/>
            </p:nvSpPr>
            <p:spPr>
              <a:xfrm>
                <a:off x="605017" y="2027982"/>
                <a:ext cx="1727194" cy="338554"/>
              </a:xfrm>
              <a:prstGeom prst="rect">
                <a:avLst/>
              </a:prstGeom>
              <a:noFill/>
            </p:spPr>
            <p:txBody>
              <a:bodyPr wrap="square" rtlCol="0">
                <a:spAutoFit/>
              </a:bodyPr>
              <a:lstStyle/>
              <a:p>
                <a:r>
                  <a:rPr lang="zh-CN" altLang="en-US" dirty="0"/>
                  <a:t>现代化教学要求</a:t>
                </a:r>
              </a:p>
            </p:txBody>
          </p:sp>
        </p:grpSp>
        <p:grpSp>
          <p:nvGrpSpPr>
            <p:cNvPr id="7" name="组合 6">
              <a:extLst>
                <a:ext uri="{FF2B5EF4-FFF2-40B4-BE49-F238E27FC236}">
                  <a16:creationId xmlns:a16="http://schemas.microsoft.com/office/drawing/2014/main" id="{9693377C-9B83-FC42-8821-729DEF8D4241}"/>
                </a:ext>
              </a:extLst>
            </p:cNvPr>
            <p:cNvGrpSpPr/>
            <p:nvPr/>
          </p:nvGrpSpPr>
          <p:grpSpPr>
            <a:xfrm>
              <a:off x="428359" y="2578975"/>
              <a:ext cx="1903852" cy="338554"/>
              <a:chOff x="428359" y="2027982"/>
              <a:chExt cx="1903852" cy="338554"/>
            </a:xfrm>
          </p:grpSpPr>
          <p:sp>
            <p:nvSpPr>
              <p:cNvPr id="11" name="椭圆 10">
                <a:extLst>
                  <a:ext uri="{FF2B5EF4-FFF2-40B4-BE49-F238E27FC236}">
                    <a16:creationId xmlns:a16="http://schemas.microsoft.com/office/drawing/2014/main" id="{AA5211AB-B24D-B34E-9B14-5551B40E8357}"/>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DD515A3-7449-3D47-8E05-E688B76AA22D}"/>
                  </a:ext>
                </a:extLst>
              </p:cNvPr>
              <p:cNvSpPr txBox="1"/>
              <p:nvPr/>
            </p:nvSpPr>
            <p:spPr>
              <a:xfrm>
                <a:off x="605017" y="2027982"/>
                <a:ext cx="1727194" cy="338554"/>
              </a:xfrm>
              <a:prstGeom prst="rect">
                <a:avLst/>
              </a:prstGeom>
              <a:noFill/>
            </p:spPr>
            <p:txBody>
              <a:bodyPr wrap="square" rtlCol="0">
                <a:spAutoFit/>
              </a:bodyPr>
              <a:lstStyle/>
              <a:p>
                <a:r>
                  <a:rPr lang="zh-CN" altLang="en-US" dirty="0"/>
                  <a:t>远程共享和管理</a:t>
                </a:r>
              </a:p>
            </p:txBody>
          </p:sp>
        </p:grpSp>
        <p:grpSp>
          <p:nvGrpSpPr>
            <p:cNvPr id="8" name="组合 7">
              <a:extLst>
                <a:ext uri="{FF2B5EF4-FFF2-40B4-BE49-F238E27FC236}">
                  <a16:creationId xmlns:a16="http://schemas.microsoft.com/office/drawing/2014/main" id="{71112AD0-C945-3445-BB40-B1F00B5B2276}"/>
                </a:ext>
              </a:extLst>
            </p:cNvPr>
            <p:cNvGrpSpPr/>
            <p:nvPr/>
          </p:nvGrpSpPr>
          <p:grpSpPr>
            <a:xfrm>
              <a:off x="428359" y="3129968"/>
              <a:ext cx="1903852" cy="338554"/>
              <a:chOff x="428359" y="2027982"/>
              <a:chExt cx="1903852" cy="338554"/>
            </a:xfrm>
          </p:grpSpPr>
          <p:sp>
            <p:nvSpPr>
              <p:cNvPr id="9" name="椭圆 8">
                <a:extLst>
                  <a:ext uri="{FF2B5EF4-FFF2-40B4-BE49-F238E27FC236}">
                    <a16:creationId xmlns:a16="http://schemas.microsoft.com/office/drawing/2014/main" id="{1B17F84E-71D0-FF45-93C3-402E2538EBA4}"/>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C6008BF-48C5-DA41-9B2B-85F60D9FF7F1}"/>
                  </a:ext>
                </a:extLst>
              </p:cNvPr>
              <p:cNvSpPr txBox="1"/>
              <p:nvPr/>
            </p:nvSpPr>
            <p:spPr>
              <a:xfrm>
                <a:off x="605017" y="2027982"/>
                <a:ext cx="1727194" cy="338554"/>
              </a:xfrm>
              <a:prstGeom prst="rect">
                <a:avLst/>
              </a:prstGeom>
              <a:noFill/>
            </p:spPr>
            <p:txBody>
              <a:bodyPr wrap="square" rtlCol="0">
                <a:spAutoFit/>
              </a:bodyPr>
              <a:lstStyle/>
              <a:p>
                <a:r>
                  <a:rPr lang="zh-CN" altLang="en-US" dirty="0"/>
                  <a:t>提升教学的效率</a:t>
                </a:r>
              </a:p>
            </p:txBody>
          </p:sp>
        </p:grpSp>
      </p:grpSp>
      <p:grpSp>
        <p:nvGrpSpPr>
          <p:cNvPr id="19" name="组合 18">
            <a:extLst>
              <a:ext uri="{FF2B5EF4-FFF2-40B4-BE49-F238E27FC236}">
                <a16:creationId xmlns:a16="http://schemas.microsoft.com/office/drawing/2014/main" id="{D1ECE667-252C-AB4D-A124-E5B534D25321}"/>
              </a:ext>
            </a:extLst>
          </p:cNvPr>
          <p:cNvGrpSpPr/>
          <p:nvPr/>
        </p:nvGrpSpPr>
        <p:grpSpPr>
          <a:xfrm>
            <a:off x="2679745" y="2421302"/>
            <a:ext cx="2379510" cy="2735889"/>
            <a:chOff x="-31721" y="1360669"/>
            <a:chExt cx="2379510" cy="2735889"/>
          </a:xfrm>
        </p:grpSpPr>
        <p:grpSp>
          <p:nvGrpSpPr>
            <p:cNvPr id="20" name="组合 19">
              <a:extLst>
                <a:ext uri="{FF2B5EF4-FFF2-40B4-BE49-F238E27FC236}">
                  <a16:creationId xmlns:a16="http://schemas.microsoft.com/office/drawing/2014/main" id="{F702937E-6A7F-BD4C-ACB7-9489CF526717}"/>
                </a:ext>
              </a:extLst>
            </p:cNvPr>
            <p:cNvGrpSpPr/>
            <p:nvPr/>
          </p:nvGrpSpPr>
          <p:grpSpPr>
            <a:xfrm>
              <a:off x="-31721" y="1360669"/>
              <a:ext cx="2379510" cy="2735889"/>
              <a:chOff x="905818" y="935980"/>
              <a:chExt cx="3338192" cy="3527977"/>
            </a:xfrm>
          </p:grpSpPr>
          <p:sp>
            <p:nvSpPr>
              <p:cNvPr id="32" name="流程图: 数据 79">
                <a:extLst>
                  <a:ext uri="{FF2B5EF4-FFF2-40B4-BE49-F238E27FC236}">
                    <a16:creationId xmlns:a16="http://schemas.microsoft.com/office/drawing/2014/main" id="{0B431ED2-F34B-B14D-8299-410A541F7ABF}"/>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圆角矩形 2">
                <a:extLst>
                  <a:ext uri="{FF2B5EF4-FFF2-40B4-BE49-F238E27FC236}">
                    <a16:creationId xmlns:a16="http://schemas.microsoft.com/office/drawing/2014/main" id="{1A7ACB65-F664-6348-85D1-83ED3222ACE0}"/>
                  </a:ext>
                </a:extLst>
              </p:cNvPr>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五边形 3">
                <a:extLst>
                  <a:ext uri="{FF2B5EF4-FFF2-40B4-BE49-F238E27FC236}">
                    <a16:creationId xmlns:a16="http://schemas.microsoft.com/office/drawing/2014/main" id="{2FDEA9C3-B4F8-0142-8B45-30B38C2F32C0}"/>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5">
                <a:extLst>
                  <a:ext uri="{FF2B5EF4-FFF2-40B4-BE49-F238E27FC236}">
                    <a16:creationId xmlns:a16="http://schemas.microsoft.com/office/drawing/2014/main" id="{890FE055-EC73-1F48-8101-B4B5968853FB}"/>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原型系统</a:t>
                </a:r>
              </a:p>
            </p:txBody>
          </p:sp>
        </p:grpSp>
        <p:grpSp>
          <p:nvGrpSpPr>
            <p:cNvPr id="21" name="组合 20">
              <a:extLst>
                <a:ext uri="{FF2B5EF4-FFF2-40B4-BE49-F238E27FC236}">
                  <a16:creationId xmlns:a16="http://schemas.microsoft.com/office/drawing/2014/main" id="{F4ED240C-0B2B-8F49-AB28-348E2F8FD3B0}"/>
                </a:ext>
              </a:extLst>
            </p:cNvPr>
            <p:cNvGrpSpPr/>
            <p:nvPr/>
          </p:nvGrpSpPr>
          <p:grpSpPr>
            <a:xfrm>
              <a:off x="76788" y="2027982"/>
              <a:ext cx="2072482" cy="369332"/>
              <a:chOff x="76788" y="2027982"/>
              <a:chExt cx="2072482" cy="369332"/>
            </a:xfrm>
          </p:grpSpPr>
          <p:sp>
            <p:nvSpPr>
              <p:cNvPr id="30" name="椭圆 29">
                <a:extLst>
                  <a:ext uri="{FF2B5EF4-FFF2-40B4-BE49-F238E27FC236}">
                    <a16:creationId xmlns:a16="http://schemas.microsoft.com/office/drawing/2014/main" id="{3DA82BA3-B9E0-9649-84B9-4633DA7E452B}"/>
                  </a:ext>
                </a:extLst>
              </p:cNvPr>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BD049F3B-E2FD-3A4B-B5ED-319D4096647E}"/>
                  </a:ext>
                </a:extLst>
              </p:cNvPr>
              <p:cNvSpPr txBox="1"/>
              <p:nvPr/>
            </p:nvSpPr>
            <p:spPr>
              <a:xfrm>
                <a:off x="229396" y="2027982"/>
                <a:ext cx="1919874" cy="369332"/>
              </a:xfrm>
              <a:prstGeom prst="rect">
                <a:avLst/>
              </a:prstGeom>
              <a:noFill/>
            </p:spPr>
            <p:txBody>
              <a:bodyPr wrap="square" rtlCol="0">
                <a:spAutoFit/>
              </a:bodyPr>
              <a:lstStyle/>
              <a:p>
                <a:r>
                  <a:rPr lang="zh-CN" altLang="en-US" dirty="0"/>
                  <a:t>用户登录和注册</a:t>
                </a:r>
              </a:p>
            </p:txBody>
          </p:sp>
        </p:grpSp>
        <p:grpSp>
          <p:nvGrpSpPr>
            <p:cNvPr id="22" name="组合 21">
              <a:extLst>
                <a:ext uri="{FF2B5EF4-FFF2-40B4-BE49-F238E27FC236}">
                  <a16:creationId xmlns:a16="http://schemas.microsoft.com/office/drawing/2014/main" id="{31BB6071-A6D8-1943-AF57-CB844C7CFF6A}"/>
                </a:ext>
              </a:extLst>
            </p:cNvPr>
            <p:cNvGrpSpPr/>
            <p:nvPr/>
          </p:nvGrpSpPr>
          <p:grpSpPr>
            <a:xfrm>
              <a:off x="91404" y="2495481"/>
              <a:ext cx="2032928" cy="369332"/>
              <a:chOff x="91404" y="1944488"/>
              <a:chExt cx="2032928" cy="369332"/>
            </a:xfrm>
          </p:grpSpPr>
          <p:sp>
            <p:nvSpPr>
              <p:cNvPr id="28" name="椭圆 27">
                <a:extLst>
                  <a:ext uri="{FF2B5EF4-FFF2-40B4-BE49-F238E27FC236}">
                    <a16:creationId xmlns:a16="http://schemas.microsoft.com/office/drawing/2014/main" id="{FB1963FA-E271-C94F-9335-879D94002643}"/>
                  </a:ext>
                </a:extLst>
              </p:cNvPr>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58EF380-B103-B346-9990-AF64CB9DBDC7}"/>
                  </a:ext>
                </a:extLst>
              </p:cNvPr>
              <p:cNvSpPr txBox="1"/>
              <p:nvPr/>
            </p:nvSpPr>
            <p:spPr>
              <a:xfrm>
                <a:off x="237556" y="1944488"/>
                <a:ext cx="1886776" cy="369332"/>
              </a:xfrm>
              <a:prstGeom prst="rect">
                <a:avLst/>
              </a:prstGeom>
              <a:noFill/>
            </p:spPr>
            <p:txBody>
              <a:bodyPr wrap="square" rtlCol="0">
                <a:spAutoFit/>
              </a:bodyPr>
              <a:lstStyle/>
              <a:p>
                <a:r>
                  <a:rPr lang="zh-CN" altLang="en-US" dirty="0"/>
                  <a:t>学生选课和退课</a:t>
                </a:r>
              </a:p>
            </p:txBody>
          </p:sp>
        </p:grpSp>
        <p:grpSp>
          <p:nvGrpSpPr>
            <p:cNvPr id="23" name="组合 22">
              <a:extLst>
                <a:ext uri="{FF2B5EF4-FFF2-40B4-BE49-F238E27FC236}">
                  <a16:creationId xmlns:a16="http://schemas.microsoft.com/office/drawing/2014/main" id="{E1911B7F-4166-3844-B8FE-DD9FF57DD65B}"/>
                </a:ext>
              </a:extLst>
            </p:cNvPr>
            <p:cNvGrpSpPr/>
            <p:nvPr/>
          </p:nvGrpSpPr>
          <p:grpSpPr>
            <a:xfrm>
              <a:off x="108611" y="3061052"/>
              <a:ext cx="2039776" cy="875035"/>
              <a:chOff x="108611" y="1959066"/>
              <a:chExt cx="2039776" cy="875035"/>
            </a:xfrm>
          </p:grpSpPr>
          <p:sp>
            <p:nvSpPr>
              <p:cNvPr id="24" name="椭圆 23">
                <a:extLst>
                  <a:ext uri="{FF2B5EF4-FFF2-40B4-BE49-F238E27FC236}">
                    <a16:creationId xmlns:a16="http://schemas.microsoft.com/office/drawing/2014/main" id="{3FEA696B-B842-5849-A220-B231A9081674}"/>
                  </a:ext>
                </a:extLst>
              </p:cNvPr>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2C7CBC3C-BA1B-EF4A-9BD7-F20C137DAA08}"/>
                  </a:ext>
                </a:extLst>
              </p:cNvPr>
              <p:cNvSpPr txBox="1"/>
              <p:nvPr/>
            </p:nvSpPr>
            <p:spPr>
              <a:xfrm>
                <a:off x="263388" y="1959066"/>
                <a:ext cx="1884999" cy="369332"/>
              </a:xfrm>
              <a:prstGeom prst="rect">
                <a:avLst/>
              </a:prstGeom>
              <a:noFill/>
            </p:spPr>
            <p:txBody>
              <a:bodyPr wrap="square" rtlCol="0">
                <a:spAutoFit/>
              </a:bodyPr>
              <a:lstStyle/>
              <a:p>
                <a:r>
                  <a:rPr lang="zh-CN" altLang="en-US" dirty="0"/>
                  <a:t>成绩添加和修改</a:t>
                </a:r>
              </a:p>
            </p:txBody>
          </p:sp>
          <p:sp>
            <p:nvSpPr>
              <p:cNvPr id="26" name="椭圆 25">
                <a:extLst>
                  <a:ext uri="{FF2B5EF4-FFF2-40B4-BE49-F238E27FC236}">
                    <a16:creationId xmlns:a16="http://schemas.microsoft.com/office/drawing/2014/main" id="{FD34382D-92EB-7D40-A8FB-E4F8F7EC71F3}"/>
                  </a:ext>
                </a:extLst>
              </p:cNvPr>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3C98DF06-2A0A-8640-B73F-633499F0F388}"/>
                  </a:ext>
                </a:extLst>
              </p:cNvPr>
              <p:cNvSpPr txBox="1"/>
              <p:nvPr/>
            </p:nvSpPr>
            <p:spPr>
              <a:xfrm>
                <a:off x="270792" y="2495547"/>
                <a:ext cx="1727194" cy="338554"/>
              </a:xfrm>
              <a:prstGeom prst="rect">
                <a:avLst/>
              </a:prstGeom>
              <a:noFill/>
            </p:spPr>
            <p:txBody>
              <a:bodyPr wrap="square" rtlCol="0">
                <a:spAutoFit/>
              </a:bodyPr>
              <a:lstStyle/>
              <a:p>
                <a:r>
                  <a:rPr lang="zh-CN" altLang="en-US" dirty="0"/>
                  <a:t>系统界面</a:t>
                </a:r>
              </a:p>
            </p:txBody>
          </p:sp>
        </p:grpSp>
      </p:grpSp>
      <p:grpSp>
        <p:nvGrpSpPr>
          <p:cNvPr id="36" name="组合 35">
            <a:extLst>
              <a:ext uri="{FF2B5EF4-FFF2-40B4-BE49-F238E27FC236}">
                <a16:creationId xmlns:a16="http://schemas.microsoft.com/office/drawing/2014/main" id="{561EC88C-E0E1-2346-9420-0550768A9FC1}"/>
              </a:ext>
            </a:extLst>
          </p:cNvPr>
          <p:cNvGrpSpPr/>
          <p:nvPr/>
        </p:nvGrpSpPr>
        <p:grpSpPr>
          <a:xfrm>
            <a:off x="6462915" y="2417115"/>
            <a:ext cx="2916250" cy="2735889"/>
            <a:chOff x="124875" y="1360669"/>
            <a:chExt cx="2448830" cy="2735889"/>
          </a:xfrm>
        </p:grpSpPr>
        <p:grpSp>
          <p:nvGrpSpPr>
            <p:cNvPr id="37" name="组合 36">
              <a:extLst>
                <a:ext uri="{FF2B5EF4-FFF2-40B4-BE49-F238E27FC236}">
                  <a16:creationId xmlns:a16="http://schemas.microsoft.com/office/drawing/2014/main" id="{6195A098-A193-AE4F-B693-FEA7CE1DFE1E}"/>
                </a:ext>
              </a:extLst>
            </p:cNvPr>
            <p:cNvGrpSpPr/>
            <p:nvPr/>
          </p:nvGrpSpPr>
          <p:grpSpPr>
            <a:xfrm>
              <a:off x="124875" y="1360669"/>
              <a:ext cx="2222914" cy="2735889"/>
              <a:chOff x="1125505" y="935980"/>
              <a:chExt cx="3118505" cy="3527977"/>
            </a:xfrm>
          </p:grpSpPr>
          <p:sp>
            <p:nvSpPr>
              <p:cNvPr id="49" name="流程图: 数据 94">
                <a:extLst>
                  <a:ext uri="{FF2B5EF4-FFF2-40B4-BE49-F238E27FC236}">
                    <a16:creationId xmlns:a16="http://schemas.microsoft.com/office/drawing/2014/main" id="{7C65266F-97A9-FC47-8509-593D9601871E}"/>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圆角矩形 2">
                <a:extLst>
                  <a:ext uri="{FF2B5EF4-FFF2-40B4-BE49-F238E27FC236}">
                    <a16:creationId xmlns:a16="http://schemas.microsoft.com/office/drawing/2014/main" id="{04755966-116A-8041-8707-5059765B6C9C}"/>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 name="五边形 3">
                <a:extLst>
                  <a:ext uri="{FF2B5EF4-FFF2-40B4-BE49-F238E27FC236}">
                    <a16:creationId xmlns:a16="http://schemas.microsoft.com/office/drawing/2014/main" id="{E5BC2DB3-7F62-3E40-B0E2-8091B29FA0F1}"/>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2" name="TextBox 5">
                <a:extLst>
                  <a:ext uri="{FF2B5EF4-FFF2-40B4-BE49-F238E27FC236}">
                    <a16:creationId xmlns:a16="http://schemas.microsoft.com/office/drawing/2014/main" id="{448B47A9-0A8C-664E-94D7-83C91958FC5F}"/>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功能扩展</a:t>
                </a:r>
              </a:p>
            </p:txBody>
          </p:sp>
        </p:grpSp>
        <p:grpSp>
          <p:nvGrpSpPr>
            <p:cNvPr id="38" name="组合 37">
              <a:extLst>
                <a:ext uri="{FF2B5EF4-FFF2-40B4-BE49-F238E27FC236}">
                  <a16:creationId xmlns:a16="http://schemas.microsoft.com/office/drawing/2014/main" id="{482A8866-D3F9-E240-A44B-C30B476E7029}"/>
                </a:ext>
              </a:extLst>
            </p:cNvPr>
            <p:cNvGrpSpPr/>
            <p:nvPr/>
          </p:nvGrpSpPr>
          <p:grpSpPr>
            <a:xfrm>
              <a:off x="428359" y="2027982"/>
              <a:ext cx="2145346" cy="338554"/>
              <a:chOff x="428359" y="2027982"/>
              <a:chExt cx="2145346" cy="338554"/>
            </a:xfrm>
          </p:grpSpPr>
          <p:sp>
            <p:nvSpPr>
              <p:cNvPr id="47" name="椭圆 46">
                <a:extLst>
                  <a:ext uri="{FF2B5EF4-FFF2-40B4-BE49-F238E27FC236}">
                    <a16:creationId xmlns:a16="http://schemas.microsoft.com/office/drawing/2014/main" id="{793ECB4A-E90B-2A49-9081-8A990F0F15AB}"/>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DBEEE58F-FAA6-5C41-B783-65223A1D62E4}"/>
                  </a:ext>
                </a:extLst>
              </p:cNvPr>
              <p:cNvSpPr txBox="1"/>
              <p:nvPr/>
            </p:nvSpPr>
            <p:spPr>
              <a:xfrm>
                <a:off x="605016" y="2027982"/>
                <a:ext cx="1968689" cy="338554"/>
              </a:xfrm>
              <a:prstGeom prst="rect">
                <a:avLst/>
              </a:prstGeom>
              <a:noFill/>
            </p:spPr>
            <p:txBody>
              <a:bodyPr wrap="square" rtlCol="0">
                <a:spAutoFit/>
              </a:bodyPr>
              <a:lstStyle/>
              <a:p>
                <a:r>
                  <a:rPr lang="zh-CN" altLang="en-US" dirty="0"/>
                  <a:t>增加绑定邮箱功能</a:t>
                </a:r>
              </a:p>
            </p:txBody>
          </p:sp>
        </p:grpSp>
        <p:grpSp>
          <p:nvGrpSpPr>
            <p:cNvPr id="39" name="组合 38">
              <a:extLst>
                <a:ext uri="{FF2B5EF4-FFF2-40B4-BE49-F238E27FC236}">
                  <a16:creationId xmlns:a16="http://schemas.microsoft.com/office/drawing/2014/main" id="{20CB810B-0E44-6747-84A9-7C7FA271131A}"/>
                </a:ext>
              </a:extLst>
            </p:cNvPr>
            <p:cNvGrpSpPr/>
            <p:nvPr/>
          </p:nvGrpSpPr>
          <p:grpSpPr>
            <a:xfrm>
              <a:off x="428359" y="2578975"/>
              <a:ext cx="2034298" cy="338554"/>
              <a:chOff x="428359" y="2027982"/>
              <a:chExt cx="2034298" cy="338554"/>
            </a:xfrm>
          </p:grpSpPr>
          <p:sp>
            <p:nvSpPr>
              <p:cNvPr id="45" name="椭圆 44">
                <a:extLst>
                  <a:ext uri="{FF2B5EF4-FFF2-40B4-BE49-F238E27FC236}">
                    <a16:creationId xmlns:a16="http://schemas.microsoft.com/office/drawing/2014/main" id="{D6AFAFCF-4C66-8744-B560-87FE89F58F10}"/>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7B871B45-CFBB-CF4F-9905-F872D754F13A}"/>
                  </a:ext>
                </a:extLst>
              </p:cNvPr>
              <p:cNvSpPr txBox="1"/>
              <p:nvPr/>
            </p:nvSpPr>
            <p:spPr>
              <a:xfrm>
                <a:off x="605016" y="2027982"/>
                <a:ext cx="1857641" cy="338554"/>
              </a:xfrm>
              <a:prstGeom prst="rect">
                <a:avLst/>
              </a:prstGeom>
              <a:noFill/>
            </p:spPr>
            <p:txBody>
              <a:bodyPr wrap="square" rtlCol="0">
                <a:spAutoFit/>
              </a:bodyPr>
              <a:lstStyle/>
              <a:p>
                <a:r>
                  <a:rPr lang="zh-CN" altLang="en-US" dirty="0"/>
                  <a:t>扩展学生角色功能</a:t>
                </a:r>
              </a:p>
            </p:txBody>
          </p:sp>
        </p:grpSp>
        <p:grpSp>
          <p:nvGrpSpPr>
            <p:cNvPr id="40" name="组合 39">
              <a:extLst>
                <a:ext uri="{FF2B5EF4-FFF2-40B4-BE49-F238E27FC236}">
                  <a16:creationId xmlns:a16="http://schemas.microsoft.com/office/drawing/2014/main" id="{1568BE4C-61FE-AE45-88CF-196B66EE4623}"/>
                </a:ext>
              </a:extLst>
            </p:cNvPr>
            <p:cNvGrpSpPr/>
            <p:nvPr/>
          </p:nvGrpSpPr>
          <p:grpSpPr>
            <a:xfrm>
              <a:off x="415845" y="3129968"/>
              <a:ext cx="2020743" cy="812819"/>
              <a:chOff x="415845" y="2027982"/>
              <a:chExt cx="2020743" cy="812819"/>
            </a:xfrm>
          </p:grpSpPr>
          <p:sp>
            <p:nvSpPr>
              <p:cNvPr id="41" name="椭圆 40">
                <a:extLst>
                  <a:ext uri="{FF2B5EF4-FFF2-40B4-BE49-F238E27FC236}">
                    <a16:creationId xmlns:a16="http://schemas.microsoft.com/office/drawing/2014/main" id="{273E93CE-609E-FD4B-8BDE-721ABA7E81BB}"/>
                  </a:ext>
                </a:extLst>
              </p:cNvPr>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D8DE47-3628-DB40-AD01-D26660F362F3}"/>
                  </a:ext>
                </a:extLst>
              </p:cNvPr>
              <p:cNvSpPr txBox="1"/>
              <p:nvPr/>
            </p:nvSpPr>
            <p:spPr>
              <a:xfrm>
                <a:off x="605016" y="2027982"/>
                <a:ext cx="1831571" cy="338554"/>
              </a:xfrm>
              <a:prstGeom prst="rect">
                <a:avLst/>
              </a:prstGeom>
              <a:noFill/>
            </p:spPr>
            <p:txBody>
              <a:bodyPr wrap="square" rtlCol="0">
                <a:spAutoFit/>
              </a:bodyPr>
              <a:lstStyle/>
              <a:p>
                <a:r>
                  <a:rPr lang="zh-CN" altLang="en-US" dirty="0"/>
                  <a:t>教师和管理员功能</a:t>
                </a:r>
              </a:p>
            </p:txBody>
          </p:sp>
          <p:sp>
            <p:nvSpPr>
              <p:cNvPr id="43" name="椭圆 42">
                <a:extLst>
                  <a:ext uri="{FF2B5EF4-FFF2-40B4-BE49-F238E27FC236}">
                    <a16:creationId xmlns:a16="http://schemas.microsoft.com/office/drawing/2014/main" id="{2814A9AC-7A14-7F4F-8B65-FACB1CE0CC41}"/>
                  </a:ext>
                </a:extLst>
              </p:cNvPr>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598886F5-4F9E-0B48-A5B4-E28E1E706847}"/>
                  </a:ext>
                </a:extLst>
              </p:cNvPr>
              <p:cNvSpPr txBox="1"/>
              <p:nvPr/>
            </p:nvSpPr>
            <p:spPr>
              <a:xfrm>
                <a:off x="605017" y="2502247"/>
                <a:ext cx="1831571" cy="338554"/>
              </a:xfrm>
              <a:prstGeom prst="rect">
                <a:avLst/>
              </a:prstGeom>
              <a:noFill/>
            </p:spPr>
            <p:txBody>
              <a:bodyPr wrap="square" rtlCol="0">
                <a:spAutoFit/>
              </a:bodyPr>
              <a:lstStyle/>
              <a:p>
                <a:r>
                  <a:rPr lang="zh-CN" altLang="en-US" dirty="0"/>
                  <a:t>优化界面</a:t>
                </a:r>
              </a:p>
            </p:txBody>
          </p:sp>
        </p:grpSp>
      </p:grpSp>
      <p:sp>
        <p:nvSpPr>
          <p:cNvPr id="53" name="箭头: 右 98">
            <a:extLst>
              <a:ext uri="{FF2B5EF4-FFF2-40B4-BE49-F238E27FC236}">
                <a16:creationId xmlns:a16="http://schemas.microsoft.com/office/drawing/2014/main" id="{E4804427-842E-8343-9F62-17927F896F86}"/>
              </a:ext>
            </a:extLst>
          </p:cNvPr>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69B59C34-2F1D-8E41-B450-F23D162CA603}"/>
              </a:ext>
            </a:extLst>
          </p:cNvPr>
          <p:cNvGrpSpPr/>
          <p:nvPr/>
        </p:nvGrpSpPr>
        <p:grpSpPr>
          <a:xfrm>
            <a:off x="5009367" y="2997412"/>
            <a:ext cx="1799567" cy="1879346"/>
            <a:chOff x="5502759" y="1936778"/>
            <a:chExt cx="1327160" cy="1879346"/>
          </a:xfrm>
        </p:grpSpPr>
        <p:sp>
          <p:nvSpPr>
            <p:cNvPr id="55" name="箭头: 右 99">
              <a:extLst>
                <a:ext uri="{FF2B5EF4-FFF2-40B4-BE49-F238E27FC236}">
                  <a16:creationId xmlns:a16="http://schemas.microsoft.com/office/drawing/2014/main" id="{50813949-1177-9B4E-9BD7-BF459D2155C9}"/>
                </a:ext>
              </a:extLst>
            </p:cNvPr>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100">
              <a:extLst>
                <a:ext uri="{FF2B5EF4-FFF2-40B4-BE49-F238E27FC236}">
                  <a16:creationId xmlns:a16="http://schemas.microsoft.com/office/drawing/2014/main" id="{448A7068-9983-3D49-A20A-C6379CF6ADFC}"/>
                </a:ext>
              </a:extLst>
            </p:cNvPr>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箭头: 右 101">
              <a:extLst>
                <a:ext uri="{FF2B5EF4-FFF2-40B4-BE49-F238E27FC236}">
                  <a16:creationId xmlns:a16="http://schemas.microsoft.com/office/drawing/2014/main" id="{174E6A75-AE28-8E43-80D1-8222BC4ABA56}"/>
                </a:ext>
              </a:extLst>
            </p:cNvPr>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7DB8DD3-3FCA-7845-B821-01A00FFCF512}"/>
                </a:ext>
              </a:extLst>
            </p:cNvPr>
            <p:cNvSpPr txBox="1"/>
            <p:nvPr/>
          </p:nvSpPr>
          <p:spPr>
            <a:xfrm>
              <a:off x="5798251" y="1936778"/>
              <a:ext cx="637263" cy="276999"/>
            </a:xfrm>
            <a:prstGeom prst="rect">
              <a:avLst/>
            </a:prstGeom>
            <a:noFill/>
          </p:spPr>
          <p:txBody>
            <a:bodyPr wrap="square" rtlCol="0">
              <a:spAutoFit/>
            </a:bodyPr>
            <a:lstStyle/>
            <a:p>
              <a:r>
                <a:rPr lang="zh-CN" altLang="en-US" sz="1200" dirty="0"/>
                <a:t>注册激活？</a:t>
              </a:r>
            </a:p>
          </p:txBody>
        </p:sp>
        <p:sp>
          <p:nvSpPr>
            <p:cNvPr id="59" name="文本框 58">
              <a:extLst>
                <a:ext uri="{FF2B5EF4-FFF2-40B4-BE49-F238E27FC236}">
                  <a16:creationId xmlns:a16="http://schemas.microsoft.com/office/drawing/2014/main" id="{56E938DD-EEA1-984A-B6B0-0215F12E48D8}"/>
                </a:ext>
              </a:extLst>
            </p:cNvPr>
            <p:cNvSpPr txBox="1"/>
            <p:nvPr/>
          </p:nvSpPr>
          <p:spPr>
            <a:xfrm>
              <a:off x="5794804" y="2177567"/>
              <a:ext cx="637264" cy="276999"/>
            </a:xfrm>
            <a:prstGeom prst="rect">
              <a:avLst/>
            </a:prstGeom>
            <a:noFill/>
          </p:spPr>
          <p:txBody>
            <a:bodyPr wrap="square" rtlCol="0">
              <a:spAutoFit/>
            </a:bodyPr>
            <a:lstStyle/>
            <a:p>
              <a:r>
                <a:rPr lang="zh-CN" altLang="en-US" sz="1200" dirty="0"/>
                <a:t>忘记密码？</a:t>
              </a:r>
            </a:p>
          </p:txBody>
        </p:sp>
        <p:sp>
          <p:nvSpPr>
            <p:cNvPr id="60" name="文本框 59">
              <a:extLst>
                <a:ext uri="{FF2B5EF4-FFF2-40B4-BE49-F238E27FC236}">
                  <a16:creationId xmlns:a16="http://schemas.microsoft.com/office/drawing/2014/main" id="{AAF074C1-6F2C-864C-B75B-64D02F889B07}"/>
                </a:ext>
              </a:extLst>
            </p:cNvPr>
            <p:cNvSpPr txBox="1"/>
            <p:nvPr/>
          </p:nvSpPr>
          <p:spPr>
            <a:xfrm>
              <a:off x="5740908" y="2494510"/>
              <a:ext cx="745054" cy="276999"/>
            </a:xfrm>
            <a:prstGeom prst="rect">
              <a:avLst/>
            </a:prstGeom>
            <a:noFill/>
          </p:spPr>
          <p:txBody>
            <a:bodyPr wrap="square" rtlCol="0">
              <a:spAutoFit/>
            </a:bodyPr>
            <a:lstStyle/>
            <a:p>
              <a:r>
                <a:rPr lang="zh-CN" altLang="en-US" sz="1200" dirty="0"/>
                <a:t>查询？冲突？</a:t>
              </a:r>
            </a:p>
          </p:txBody>
        </p:sp>
        <p:sp>
          <p:nvSpPr>
            <p:cNvPr id="61" name="文本框 60">
              <a:extLst>
                <a:ext uri="{FF2B5EF4-FFF2-40B4-BE49-F238E27FC236}">
                  <a16:creationId xmlns:a16="http://schemas.microsoft.com/office/drawing/2014/main" id="{288597F4-80C4-9344-9386-7C431F3A125A}"/>
                </a:ext>
              </a:extLst>
            </p:cNvPr>
            <p:cNvSpPr txBox="1"/>
            <p:nvPr/>
          </p:nvSpPr>
          <p:spPr>
            <a:xfrm>
              <a:off x="5749956" y="2728612"/>
              <a:ext cx="741750" cy="276999"/>
            </a:xfrm>
            <a:prstGeom prst="rect">
              <a:avLst/>
            </a:prstGeom>
            <a:noFill/>
          </p:spPr>
          <p:txBody>
            <a:bodyPr wrap="square" rtlCol="0">
              <a:spAutoFit/>
            </a:bodyPr>
            <a:lstStyle/>
            <a:p>
              <a:r>
                <a:rPr lang="zh-CN" altLang="en-US" sz="1200" dirty="0"/>
                <a:t>学分？课表？</a:t>
              </a:r>
            </a:p>
          </p:txBody>
        </p:sp>
        <p:sp>
          <p:nvSpPr>
            <p:cNvPr id="62" name="文本框 61">
              <a:extLst>
                <a:ext uri="{FF2B5EF4-FFF2-40B4-BE49-F238E27FC236}">
                  <a16:creationId xmlns:a16="http://schemas.microsoft.com/office/drawing/2014/main" id="{560A24B4-EDB9-3146-9373-AE8B215F9E2D}"/>
                </a:ext>
              </a:extLst>
            </p:cNvPr>
            <p:cNvSpPr txBox="1"/>
            <p:nvPr/>
          </p:nvSpPr>
          <p:spPr>
            <a:xfrm>
              <a:off x="5677689" y="3014204"/>
              <a:ext cx="1152230" cy="276999"/>
            </a:xfrm>
            <a:prstGeom prst="rect">
              <a:avLst/>
            </a:prstGeom>
            <a:noFill/>
          </p:spPr>
          <p:txBody>
            <a:bodyPr wrap="square" rtlCol="0">
              <a:spAutoFit/>
            </a:bodyPr>
            <a:lstStyle/>
            <a:p>
              <a:r>
                <a:rPr lang="zh-CN" altLang="en-US" sz="1200" dirty="0"/>
                <a:t>增课时间控制？</a:t>
              </a:r>
            </a:p>
          </p:txBody>
        </p:sp>
        <p:sp>
          <p:nvSpPr>
            <p:cNvPr id="63" name="文本框 62">
              <a:extLst>
                <a:ext uri="{FF2B5EF4-FFF2-40B4-BE49-F238E27FC236}">
                  <a16:creationId xmlns:a16="http://schemas.microsoft.com/office/drawing/2014/main" id="{588A855B-93EF-B548-8CE8-F5B467B59485}"/>
                </a:ext>
              </a:extLst>
            </p:cNvPr>
            <p:cNvSpPr txBox="1"/>
            <p:nvPr/>
          </p:nvSpPr>
          <p:spPr>
            <a:xfrm>
              <a:off x="5502759" y="3280440"/>
              <a:ext cx="1228247" cy="276999"/>
            </a:xfrm>
            <a:prstGeom prst="rect">
              <a:avLst/>
            </a:prstGeom>
            <a:noFill/>
          </p:spPr>
          <p:txBody>
            <a:bodyPr wrap="square" rtlCol="0">
              <a:spAutoFit/>
            </a:bodyPr>
            <a:lstStyle/>
            <a:p>
              <a:r>
                <a:rPr lang="zh-CN" altLang="en-US" sz="1200" dirty="0"/>
                <a:t>管理员？公告？控制？</a:t>
              </a:r>
            </a:p>
          </p:txBody>
        </p:sp>
        <p:sp>
          <p:nvSpPr>
            <p:cNvPr id="64" name="箭头: 右 120">
              <a:extLst>
                <a:ext uri="{FF2B5EF4-FFF2-40B4-BE49-F238E27FC236}">
                  <a16:creationId xmlns:a16="http://schemas.microsoft.com/office/drawing/2014/main" id="{E25A5466-6138-D649-9BD3-590AD8AAB318}"/>
                </a:ext>
              </a:extLst>
            </p:cNvPr>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7D37670-0B49-2945-B18A-5A575A9803D8}"/>
                </a:ext>
              </a:extLst>
            </p:cNvPr>
            <p:cNvSpPr txBox="1"/>
            <p:nvPr/>
          </p:nvSpPr>
          <p:spPr>
            <a:xfrm>
              <a:off x="5951337" y="3515615"/>
              <a:ext cx="286128" cy="276999"/>
            </a:xfrm>
            <a:prstGeom prst="rect">
              <a:avLst/>
            </a:prstGeom>
            <a:noFill/>
          </p:spPr>
          <p:txBody>
            <a:bodyPr wrap="square" rtlCol="0">
              <a:spAutoFit/>
            </a:bodyPr>
            <a:lstStyle/>
            <a:p>
              <a:r>
                <a:rPr lang="zh-CN" altLang="en-US" sz="1200" dirty="0"/>
                <a:t>丑？</a:t>
              </a:r>
            </a:p>
          </p:txBody>
        </p:sp>
      </p:grpSp>
    </p:spTree>
    <p:extLst>
      <p:ext uri="{BB962C8B-B14F-4D97-AF65-F5344CB8AC3E}">
        <p14:creationId xmlns:p14="http://schemas.microsoft.com/office/powerpoint/2010/main" val="202118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a:extLst>
              <a:ext uri="{FF2B5EF4-FFF2-40B4-BE49-F238E27FC236}">
                <a16:creationId xmlns:a16="http://schemas.microsoft.com/office/drawing/2014/main" id="{5CA80198-ECE0-7A42-AED2-408FD60A9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17F144-560E-6F40-8E5E-BDEA7B6C6B06}"/>
              </a:ext>
            </a:extLst>
          </p:cNvPr>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extLst>
      <p:ext uri="{BB962C8B-B14F-4D97-AF65-F5344CB8AC3E}">
        <p14:creationId xmlns:p14="http://schemas.microsoft.com/office/powerpoint/2010/main" val="3219260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a:extLst>
              <a:ext uri="{FF2B5EF4-FFF2-40B4-BE49-F238E27FC236}">
                <a16:creationId xmlns:a16="http://schemas.microsoft.com/office/drawing/2014/main" id="{A94B595C-CF5D-894A-AF86-5A876A3E6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8A18A72-A076-EE4B-A1AA-030F0BAB4D27}"/>
              </a:ext>
            </a:extLst>
          </p:cNvPr>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extLst>
      <p:ext uri="{BB962C8B-B14F-4D97-AF65-F5344CB8AC3E}">
        <p14:creationId xmlns:p14="http://schemas.microsoft.com/office/powerpoint/2010/main" val="647671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a:extLst>
              <a:ext uri="{FF2B5EF4-FFF2-40B4-BE49-F238E27FC236}">
                <a16:creationId xmlns:a16="http://schemas.microsoft.com/office/drawing/2014/main" id="{9B8225ED-0760-6E41-BC62-10A6CFB3B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16DC71-E796-7F42-9E6B-52B7E19D6094}"/>
              </a:ext>
            </a:extLst>
          </p:cNvPr>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extLst>
      <p:ext uri="{BB962C8B-B14F-4D97-AF65-F5344CB8AC3E}">
        <p14:creationId xmlns:p14="http://schemas.microsoft.com/office/powerpoint/2010/main" val="390997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65829" y="2644646"/>
            <a:ext cx="4968552" cy="1568450"/>
          </a:xfrm>
          <a:prstGeom prst="rect">
            <a:avLst/>
          </a:prstGeom>
          <a:noFill/>
        </p:spPr>
        <p:txBody>
          <a:bodyPr wrap="square" rtlCol="0">
            <a:spAutoFit/>
          </a:bodyPr>
          <a:lstStyle/>
          <a:p>
            <a:pPr algn="ctr"/>
            <a:r>
              <a:rPr lang="zh-CN" altLang="en-US" sz="3200" dirty="0"/>
              <a:t>学生角色学分统计功能和课表生成功能实现</a:t>
            </a:r>
            <a:endParaRPr lang="en-US" altLang="zh-CN" sz="3200" dirty="0"/>
          </a:p>
          <a:p>
            <a:pPr algn="ctr"/>
            <a:r>
              <a:rPr lang="zh-CN" altLang="en-US" sz="3200" dirty="0"/>
              <a:t>李妍</a:t>
            </a:r>
          </a:p>
        </p:txBody>
      </p:sp>
    </p:spTree>
    <p:extLst>
      <p:ext uri="{BB962C8B-B14F-4D97-AF65-F5344CB8AC3E}">
        <p14:creationId xmlns:p14="http://schemas.microsoft.com/office/powerpoint/2010/main" val="3937970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51840" y="2289175"/>
            <a:ext cx="459740" cy="1463040"/>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1211580" y="1787610"/>
            <a:ext cx="2288268" cy="1233023"/>
            <a:chOff x="202031" y="1582463"/>
            <a:chExt cx="2288240" cy="1233127"/>
          </a:xfrm>
        </p:grpSpPr>
        <p:sp>
          <p:nvSpPr>
            <p:cNvPr id="23" name="文本框 22"/>
            <p:cNvSpPr txBox="1"/>
            <p:nvPr/>
          </p:nvSpPr>
          <p:spPr>
            <a:xfrm>
              <a:off x="2030537" y="1582463"/>
              <a:ext cx="459734" cy="1005925"/>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查询课表</a:t>
              </a:r>
            </a:p>
          </p:txBody>
        </p:sp>
        <p:cxnSp>
          <p:nvCxnSpPr>
            <p:cNvPr id="108" name="连接符: 肘形 107"/>
            <p:cNvCxnSpPr>
              <a:stCxn id="19" idx="3"/>
            </p:cNvCxnSpPr>
            <p:nvPr/>
          </p:nvCxnSpPr>
          <p:spPr>
            <a:xfrm flipV="1">
              <a:off x="202031" y="2080895"/>
              <a:ext cx="1828800" cy="7346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3598" y="3636730"/>
            <a:ext cx="459740" cy="1005840"/>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t>专硕、学硕、直博</a:t>
            </a:r>
          </a:p>
        </p:txBody>
      </p:sp>
    </p:spTree>
    <p:extLst>
      <p:ext uri="{BB962C8B-B14F-4D97-AF65-F5344CB8AC3E}">
        <p14:creationId xmlns:p14="http://schemas.microsoft.com/office/powerpoint/2010/main" val="41606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预期目标</a:t>
            </a:r>
          </a:p>
          <a:p>
            <a:r>
              <a:rPr lang="zh-CN" altLang="en-US" sz="1800" dirty="0">
                <a:solidFill>
                  <a:srgbClr val="0070C0"/>
                </a:solidFill>
                <a:latin typeface="Arial" panose="020B0604020202020204" pitchFamily="34" charset="0"/>
                <a:ea typeface="微软雅黑" panose="020B0503020204020204" charset="-122"/>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0446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18"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9219"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grpSp>
        <p:nvGrpSpPr>
          <p:cNvPr id="25" name="组合 24"/>
          <p:cNvGrpSpPr/>
          <p:nvPr/>
        </p:nvGrpSpPr>
        <p:grpSpPr>
          <a:xfrm>
            <a:off x="18008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sym typeface="+mn-ea"/>
                </a:rPr>
                <a:t>Courses</a:t>
              </a:r>
              <a:r>
                <a:rPr lang="en-US" altLang="zh-CN" sz="1100" b="1" noProof="0" dirty="0">
                  <a:ln>
                    <a:noFill/>
                  </a:ln>
                  <a:solidFill>
                    <a:prstClr val="white"/>
                  </a:solidFill>
                  <a:effectLst/>
                  <a:uLnTx/>
                  <a:uFillTx/>
                  <a:latin typeface="等线" panose="02010600030101010101" charset="-122"/>
                  <a:ea typeface="等线" panose="02010600030101010101" charset="-122"/>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lang="en-US" altLang="zh-CN" sz="1100" b="1" noProof="0" dirty="0">
                <a:ln>
                  <a:noFill/>
                </a:ln>
                <a:solidFill>
                  <a:prstClr val="white"/>
                </a:solidFill>
                <a:effectLst/>
                <a:uLnTx/>
                <a:uFillTx/>
                <a:latin typeface="等线" panose="02010600030101010101" charset="-122"/>
                <a:ea typeface="等线" panose="02010600030101010101"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en-US" altLang="zh-CN" sz="2800" b="1" dirty="0">
                <a:solidFill>
                  <a:srgbClr val="0070C0"/>
                </a:solidFill>
                <a:latin typeface="Arial" panose="020B0604020202020204" pitchFamily="34" charset="0"/>
                <a:ea typeface="微软雅黑" panose="020B0503020204020204" charset="-122"/>
              </a:rPr>
              <a:t>MVC</a:t>
            </a:r>
            <a:r>
              <a:rPr lang="zh-CN" altLang="zh-CN" sz="2800" b="1" dirty="0">
                <a:solidFill>
                  <a:srgbClr val="0070C0"/>
                </a:solidFill>
                <a:latin typeface="Arial" panose="020B0604020202020204" pitchFamily="34" charset="0"/>
                <a:ea typeface="微软雅黑" panose="020B0503020204020204" charset="-122"/>
              </a:rPr>
              <a:t>设计</a:t>
            </a:r>
            <a:endParaRPr lang="zh-CN" altLang="en-US" sz="12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 在 </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“shared/_</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sidenav”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视图中增加“查看课表”列表项；</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●在 </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courses_controller.rb</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增加生成课表的方法；</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a:t>
            </a:r>
            <a:r>
              <a:rPr lang="en-US" altLang="zh-CN" sz="1600" dirty="0" err="1">
                <a:solidFill>
                  <a:srgbClr val="0070C0"/>
                </a:solidFill>
                <a:latin typeface="Arial" panose="020B0604020202020204" pitchFamily="34" charset="0"/>
                <a:ea typeface="微软雅黑" panose="020B0503020204020204" charset="-122"/>
                <a:sym typeface="+mn-ea"/>
              </a:rPr>
              <a:t>Courses/curriculum</a:t>
            </a:r>
            <a:endParaRPr kumimoji="0" lang="en-US" altLang="zh-CN" sz="1600" i="0" u="none" strike="noStrike" kern="1200" cap="none" spc="0" normalizeH="0" baseline="0" dirty="0" err="1">
              <a:solidFill>
                <a:srgbClr val="0070C0"/>
              </a:solidFill>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Arial" panose="020B0604020202020204" pitchFamily="34" charset="0"/>
                <a:ea typeface="微软雅黑" panose="020B0503020204020204" charset="-122"/>
                <a:sym typeface="+mn-ea"/>
              </a:rPr>
              <a:t>Courses/my_course_list</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”视图，合并居中显示课表信息。</a:t>
            </a: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829280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学生点击</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查看课表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extLst>
      <p:ext uri="{BB962C8B-B14F-4D97-AF65-F5344CB8AC3E}">
        <p14:creationId xmlns:p14="http://schemas.microsoft.com/office/powerpoint/2010/main" val="3198445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37553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预期目标</a:t>
            </a:r>
          </a:p>
          <a:p>
            <a:r>
              <a:rPr lang="zh-CN" altLang="en-US"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学生登录系统后，可以查看自己已选课程中“公共选修课”、“专业学位课”以及“总学分”的统计信息，了解已获取学分和规定修习学分之间的差距</a:t>
            </a:r>
            <a:r>
              <a:rPr lang="zh-CN" altLang="en-US"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p:txBody>
      </p:sp>
      <p:sp>
        <p:nvSpPr>
          <p:cNvPr id="7" name="Text Placeholder 3"/>
          <p:cNvSpPr txBox="1"/>
          <p:nvPr/>
        </p:nvSpPr>
        <p:spPr>
          <a:xfrm>
            <a:off x="2824480" y="269558"/>
            <a:ext cx="264858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141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8194"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6" name="文本框 40"/>
          <p:cNvSpPr>
            <a:spLocks noChangeArrowheads="1"/>
          </p:cNvSpPr>
          <p:nvPr/>
        </p:nvSpPr>
        <p:spPr bwMode="auto">
          <a:xfrm>
            <a:off x="4813618" y="1247458"/>
            <a:ext cx="4106863" cy="42221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ea typeface="微软雅黑" panose="020B0503020204020204" charset="-122"/>
              <a:sym typeface="Arial" panose="020B0604020202020204" pitchFamily="34" charset="0"/>
            </a:endParaRPr>
          </a:p>
          <a:p>
            <a:pPr fontAlgn="auto"/>
            <a:r>
              <a:rPr lang="en-US" altLang="zh-CN" sz="2800" b="1" strike="noStrike" noProof="1">
                <a:solidFill>
                  <a:srgbClr val="0070C0"/>
                </a:solidFill>
                <a:latin typeface="Arial" panose="020B0604020202020204" pitchFamily="34" charset="0"/>
                <a:ea typeface="微软雅黑" panose="020B0503020204020204" charset="-122"/>
                <a:cs typeface="+mn-cs"/>
              </a:rPr>
              <a:t>MVC</a:t>
            </a:r>
            <a:r>
              <a:rPr lang="zh-CN" altLang="zh-CN" sz="2800" b="1" strike="noStrike" noProof="1">
                <a:solidFill>
                  <a:srgbClr val="0070C0"/>
                </a:solidFill>
                <a:latin typeface="Arial" panose="020B0604020202020204" pitchFamily="34" charset="0"/>
                <a:ea typeface="微软雅黑" panose="020B0503020204020204" charset="-122"/>
                <a:cs typeface="+mn-cs"/>
              </a:rPr>
              <a:t>设计</a:t>
            </a:r>
            <a:endParaRPr lang="zh-CN" altLang="en-US" sz="1200" b="1"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增加学分统计方法credit_statistics；</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 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“shared/_sidenav”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视图中增加“学分统计”列表项，调用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中的credit_statistics方法，在菜单栏显示已选总学分；</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a:t>
            </a:r>
            <a:r>
              <a:rPr lang="en-US" altLang="zh-CN" sz="1600" b="1" noProof="0" dirty="0">
                <a:solidFill>
                  <a:srgbClr val="0070C0"/>
                </a:solidFill>
                <a:latin typeface="等线" panose="02010600030101010101" charset="-122"/>
                <a:ea typeface="等线" panose="02010600030101010101" charset="-122"/>
                <a:sym typeface="+mn-ea"/>
              </a:rPr>
              <a:t>Courses</a:t>
            </a:r>
            <a:r>
              <a:rPr kumimoji="0" lang="en-US" altLang="zh-CN" sz="1600" b="1" noProof="0" dirty="0">
                <a:ln>
                  <a:noFill/>
                </a:ln>
                <a:solidFill>
                  <a:srgbClr val="0070C0"/>
                </a:solidFill>
                <a:effectLst/>
                <a:uLnTx/>
                <a:uFillTx/>
                <a:latin typeface="等线" panose="02010600030101010101" charset="-122"/>
                <a:ea typeface="等线" panose="02010600030101010101" charset="-122"/>
                <a:sym typeface="+mn-ea"/>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credit_statistics”视图，显示“公共选修课”、“专业学位课”以及“总学分”的已选学分统计信息。</a:t>
            </a:r>
            <a:endParaRPr lang="zh-CN" altLang="en-US" sz="1600" strike="noStrike" noProof="1">
              <a:solidFill>
                <a:srgbClr val="0070C0"/>
              </a:solidFill>
              <a:ea typeface="微软雅黑" panose="020B0503020204020204" charset="-122"/>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视图中加入下拉框，进行学生类型的选择，将参数</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type</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传回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中的credit_statistics方法中</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endParaRPr lang="zh-CN" altLang="en-US" sz="1600" strike="noStrike" noProof="1">
              <a:solidFill>
                <a:srgbClr val="0070C0"/>
              </a:solidFill>
              <a:ea typeface="微软雅黑" panose="020B0503020204020204" charset="-122"/>
              <a:sym typeface="Arial" panose="020B0604020202020204" pitchFamily="34" charset="0"/>
            </a:endParaRPr>
          </a:p>
        </p:txBody>
      </p:sp>
      <p:sp>
        <p:nvSpPr>
          <p:cNvPr id="7" name="Text Placeholder 3"/>
          <p:cNvSpPr txBox="1"/>
          <p:nvPr/>
        </p:nvSpPr>
        <p:spPr>
          <a:xfrm>
            <a:off x="3098165" y="269558"/>
            <a:ext cx="264795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grpSp>
        <p:nvGrpSpPr>
          <p:cNvPr id="2" name="组合 1"/>
          <p:cNvGrpSpPr/>
          <p:nvPr/>
        </p:nvGrpSpPr>
        <p:grpSpPr>
          <a:xfrm>
            <a:off x="180082" y="1247330"/>
            <a:ext cx="4180205" cy="2545651"/>
            <a:chOff x="2602088" y="1253067"/>
            <a:chExt cx="7243867"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516" y="2516192"/>
              <a:ext cx="1802439" cy="1614280"/>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/credit_statics</a:t>
              </a:r>
              <a:r>
                <a:rPr lang="zh-CN" altLang="en-US" sz="1100" dirty="0">
                  <a:solidFill>
                    <a:schemeClr val="bg1"/>
                  </a:solidFill>
                  <a:latin typeface="Arial" panose="020B0604020202020204" pitchFamily="34" charset="0"/>
                  <a:ea typeface="微软雅黑" panose="020B0503020204020204" charset="-122"/>
                  <a:sym typeface="Arial" panose="020B0604020202020204" pitchFamily="34" charset="0"/>
                </a:rPr>
                <a:t> </a:t>
              </a: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extLst>
      <p:ext uri="{BB962C8B-B14F-4D97-AF65-F5344CB8AC3E}">
        <p14:creationId xmlns:p14="http://schemas.microsoft.com/office/powerpoint/2010/main" val="95318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176BFF1C-4914-B14D-ACB0-BBA094AAA37A}"/>
              </a:ext>
            </a:extLst>
          </p:cNvPr>
          <p:cNvGraphicFramePr>
            <a:graphicFrameLocks noGrp="1"/>
          </p:cNvGraphicFramePr>
          <p:nvPr>
            <p:extLst>
              <p:ext uri="{D42A27DB-BD31-4B8C-83A1-F6EECF244321}">
                <p14:modId xmlns:p14="http://schemas.microsoft.com/office/powerpoint/2010/main" val="3440806161"/>
              </p:ext>
            </p:extLst>
          </p:nvPr>
        </p:nvGraphicFramePr>
        <p:xfrm>
          <a:off x="1331640" y="1412776"/>
          <a:ext cx="6280538"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tblGrid>
              <a:tr h="355810">
                <a:tc>
                  <a:txBody>
                    <a:bodyPr/>
                    <a:lstStyle/>
                    <a:p>
                      <a:r>
                        <a:rPr lang="zh-CN" altLang="en-US" dirty="0"/>
                        <a:t>预期目标</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44920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777240" y="1184910"/>
            <a:ext cx="773557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学生登陆选课系统后，可以在左侧菜单栏</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533166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513080" y="1224915"/>
            <a:ext cx="8333105"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点击进入</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界面，可以显示该生培养方案下所需修习的公共必修学分、公共选修学分、学位课学分和总学分要求以及当前所选课程学分和已获得学分</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35072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6032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extLst>
      <p:ext uri="{BB962C8B-B14F-4D97-AF65-F5344CB8AC3E}">
        <p14:creationId xmlns:p14="http://schemas.microsoft.com/office/powerpoint/2010/main" val="2272001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extLst>
      <p:ext uri="{BB962C8B-B14F-4D97-AF65-F5344CB8AC3E}">
        <p14:creationId xmlns:p14="http://schemas.microsoft.com/office/powerpoint/2010/main" val="2336916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学生角色</a:t>
            </a:r>
          </a:p>
        </p:txBody>
      </p:sp>
      <p:grpSp>
        <p:nvGrpSpPr>
          <p:cNvPr id="114" name="组合 113">
            <a:extLst>
              <a:ext uri="{FF2B5EF4-FFF2-40B4-BE49-F238E27FC236}">
                <a16:creationId xmlns:a16="http://schemas.microsoft.com/office/drawing/2014/main" id="{63F43927-F592-40A5-B697-24E0D9E582D2}"/>
              </a:ext>
            </a:extLst>
          </p:cNvPr>
          <p:cNvGrpSpPr/>
          <p:nvPr/>
        </p:nvGrpSpPr>
        <p:grpSpPr>
          <a:xfrm>
            <a:off x="2856723" y="1412776"/>
            <a:ext cx="2487433" cy="1735229"/>
            <a:chOff x="2856723" y="1412776"/>
            <a:chExt cx="2487433"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2856723" y="2127701"/>
              <a:ext cx="2487433" cy="1020304"/>
              <a:chOff x="4724331" y="2427906"/>
              <a:chExt cx="2487433" cy="1020304"/>
            </a:xfrm>
          </p:grpSpPr>
          <p:sp>
            <p:nvSpPr>
              <p:cNvPr id="27" name="文本框 26">
                <a:extLst>
                  <a:ext uri="{FF2B5EF4-FFF2-40B4-BE49-F238E27FC236}">
                    <a16:creationId xmlns:a16="http://schemas.microsoft.com/office/drawing/2014/main" id="{C8C78E7F-7E13-41FC-A93E-9CAE88E1E0CC}"/>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a:extLst>
                  <a:ext uri="{FF2B5EF4-FFF2-40B4-BE49-F238E27FC236}">
                    <a16:creationId xmlns:a16="http://schemas.microsoft.com/office/drawing/2014/main" id="{03B54041-86D5-4138-8B2C-CF62094EC657}"/>
                  </a:ext>
                </a:extLst>
              </p:cNvPr>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a:extLst>
                <a:ext uri="{FF2B5EF4-FFF2-40B4-BE49-F238E27FC236}">
                  <a16:creationId xmlns:a16="http://schemas.microsoft.com/office/drawing/2014/main" id="{56A57DCD-266B-43C9-A99F-96CD49DC5503}"/>
                </a:ext>
              </a:extLst>
            </p:cNvPr>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40BBF8D0-F830-48DC-8B3E-F83F5664913F}"/>
                </a:ext>
              </a:extLst>
            </p:cNvPr>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7505AA0D-448B-4DDB-84FB-7465A57389A5}"/>
                </a:ext>
              </a:extLst>
            </p:cNvPr>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ACACF6B4-8CAA-4494-89ED-9AE796D7A517}"/>
              </a:ext>
            </a:extLst>
          </p:cNvPr>
          <p:cNvGrpSpPr/>
          <p:nvPr/>
        </p:nvGrpSpPr>
        <p:grpSpPr>
          <a:xfrm>
            <a:off x="6247596" y="1419813"/>
            <a:ext cx="1812177" cy="1718910"/>
            <a:chOff x="6247596" y="1419813"/>
            <a:chExt cx="1812177" cy="1718910"/>
          </a:xfrm>
        </p:grpSpPr>
        <p:sp>
          <p:nvSpPr>
            <p:cNvPr id="12" name="文本框 11">
              <a:extLst>
                <a:ext uri="{FF2B5EF4-FFF2-40B4-BE49-F238E27FC236}">
                  <a16:creationId xmlns:a16="http://schemas.microsoft.com/office/drawing/2014/main" id="{74102429-0DD7-495D-8B6D-C6691140446E}"/>
                </a:ext>
              </a:extLst>
            </p:cNvPr>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a:extLst>
                <a:ext uri="{FF2B5EF4-FFF2-40B4-BE49-F238E27FC236}">
                  <a16:creationId xmlns:a16="http://schemas.microsoft.com/office/drawing/2014/main" id="{66820B82-638B-43BE-A7C9-797A7CBEA062}"/>
                </a:ext>
              </a:extLst>
            </p:cNvPr>
            <p:cNvGrpSpPr/>
            <p:nvPr/>
          </p:nvGrpSpPr>
          <p:grpSpPr>
            <a:xfrm>
              <a:off x="6247596" y="2118419"/>
              <a:ext cx="1812177" cy="1020304"/>
              <a:chOff x="4724331" y="2427906"/>
              <a:chExt cx="1812177" cy="1020304"/>
            </a:xfrm>
          </p:grpSpPr>
          <p:sp>
            <p:nvSpPr>
              <p:cNvPr id="18" name="文本框 17">
                <a:extLst>
                  <a:ext uri="{FF2B5EF4-FFF2-40B4-BE49-F238E27FC236}">
                    <a16:creationId xmlns:a16="http://schemas.microsoft.com/office/drawing/2014/main" id="{BEE7D9A5-B9D4-4EB1-B69F-3B93D214B6E4}"/>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a:extLst>
                  <a:ext uri="{FF2B5EF4-FFF2-40B4-BE49-F238E27FC236}">
                    <a16:creationId xmlns:a16="http://schemas.microsoft.com/office/drawing/2014/main" id="{2991DE47-D2B2-4E5E-A692-ABBC0761CA91}"/>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a:extLst>
                  <a:ext uri="{FF2B5EF4-FFF2-40B4-BE49-F238E27FC236}">
                    <a16:creationId xmlns:a16="http://schemas.microsoft.com/office/drawing/2014/main" id="{AB1E990C-44DB-423C-BBB0-93112D60325F}"/>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a:extLst>
                <a:ext uri="{FF2B5EF4-FFF2-40B4-BE49-F238E27FC236}">
                  <a16:creationId xmlns:a16="http://schemas.microsoft.com/office/drawing/2014/main" id="{3567F09D-0B78-4B81-8BB3-B5F89CAFC17E}"/>
                </a:ext>
              </a:extLst>
            </p:cNvPr>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BE44F956-FFB4-4D20-BF62-6A4E82B87F28}"/>
                </a:ext>
              </a:extLst>
            </p:cNvPr>
            <p:cNvCxnSpPr>
              <a:cxnSpLocks/>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08EC066-C986-427F-8681-FDE63FB64517}"/>
                </a:ext>
              </a:extLst>
            </p:cNvPr>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038FA4F-3539-4208-9EE5-FA12620941F6}"/>
              </a:ext>
            </a:extLst>
          </p:cNvPr>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664A5677-F90A-4AC4-AA9F-49CC77D7E930}"/>
              </a:ext>
            </a:extLst>
          </p:cNvPr>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4AF67457-89B7-4648-8605-C58A47DE0AF6}"/>
              </a:ext>
            </a:extLst>
          </p:cNvPr>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4BC099CF-25C9-4121-A76D-C8933057C93A}"/>
              </a:ext>
            </a:extLst>
          </p:cNvPr>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9F13396F-96A6-4EC7-923B-EB2AE12B313F}"/>
              </a:ext>
            </a:extLst>
          </p:cNvPr>
          <p:cNvGrpSpPr/>
          <p:nvPr/>
        </p:nvGrpSpPr>
        <p:grpSpPr>
          <a:xfrm>
            <a:off x="6300307" y="3364029"/>
            <a:ext cx="1944101" cy="1989658"/>
            <a:chOff x="4656365" y="4005064"/>
            <a:chExt cx="1944101" cy="1989658"/>
          </a:xfrm>
        </p:grpSpPr>
        <p:sp>
          <p:nvSpPr>
            <p:cNvPr id="14" name="文本框 13">
              <a:extLst>
                <a:ext uri="{FF2B5EF4-FFF2-40B4-BE49-F238E27FC236}">
                  <a16:creationId xmlns:a16="http://schemas.microsoft.com/office/drawing/2014/main" id="{EC3D1FB5-070E-4C8D-A845-E60B3B794AF7}"/>
                </a:ext>
              </a:extLst>
            </p:cNvPr>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a:extLst>
                <a:ext uri="{FF2B5EF4-FFF2-40B4-BE49-F238E27FC236}">
                  <a16:creationId xmlns:a16="http://schemas.microsoft.com/office/drawing/2014/main" id="{D1CCC387-7C2A-4206-85CE-0E5D68EABF7A}"/>
                </a:ext>
              </a:extLst>
            </p:cNvPr>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53BEAC39-2420-4885-A7A0-2D9D8ABC6FB3}"/>
                </a:ext>
              </a:extLst>
            </p:cNvPr>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3BD3EDB6-7777-49F8-9FC9-FCE2F40481C6}"/>
                </a:ext>
              </a:extLst>
            </p:cNvPr>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a:extLst>
                <a:ext uri="{FF2B5EF4-FFF2-40B4-BE49-F238E27FC236}">
                  <a16:creationId xmlns:a16="http://schemas.microsoft.com/office/drawing/2014/main" id="{4E3B7EC0-8D27-4C6C-9725-5954A02DDBA2}"/>
                </a:ext>
              </a:extLst>
            </p:cNvPr>
            <p:cNvGrpSpPr/>
            <p:nvPr/>
          </p:nvGrpSpPr>
          <p:grpSpPr>
            <a:xfrm>
              <a:off x="4656365" y="4581128"/>
              <a:ext cx="1944101" cy="1413594"/>
              <a:chOff x="5040946" y="4581128"/>
              <a:chExt cx="1944101" cy="1413594"/>
            </a:xfrm>
          </p:grpSpPr>
          <p:sp>
            <p:nvSpPr>
              <p:cNvPr id="16" name="文本框 15">
                <a:extLst>
                  <a:ext uri="{FF2B5EF4-FFF2-40B4-BE49-F238E27FC236}">
                    <a16:creationId xmlns:a16="http://schemas.microsoft.com/office/drawing/2014/main" id="{5B327E71-C741-4E2B-B057-6664D8C5732B}"/>
                  </a:ext>
                </a:extLst>
              </p:cNvPr>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a:extLst>
                  <a:ext uri="{FF2B5EF4-FFF2-40B4-BE49-F238E27FC236}">
                    <a16:creationId xmlns:a16="http://schemas.microsoft.com/office/drawing/2014/main" id="{53410247-D711-4E00-BD22-5BF5BA6A42FC}"/>
                  </a:ext>
                </a:extLst>
              </p:cNvPr>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a:extLst>
                  <a:ext uri="{FF2B5EF4-FFF2-40B4-BE49-F238E27FC236}">
                    <a16:creationId xmlns:a16="http://schemas.microsoft.com/office/drawing/2014/main" id="{2D00C6C4-81D1-4523-8A7E-664561699E28}"/>
                  </a:ext>
                </a:extLst>
              </p:cNvPr>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A5DE501-A321-43BE-9792-B8E5EEE97A9F}"/>
                  </a:ext>
                </a:extLst>
              </p:cNvPr>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a:extLst>
                  <a:ext uri="{FF2B5EF4-FFF2-40B4-BE49-F238E27FC236}">
                    <a16:creationId xmlns:a16="http://schemas.microsoft.com/office/drawing/2014/main" id="{79430AC6-0E36-4A18-A61B-B81352BDA7AE}"/>
                  </a:ext>
                </a:extLst>
              </p:cNvPr>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a:extLst>
              <a:ext uri="{FF2B5EF4-FFF2-40B4-BE49-F238E27FC236}">
                <a16:creationId xmlns:a16="http://schemas.microsoft.com/office/drawing/2014/main" id="{464ED007-483B-4507-A1F4-B271E08311A4}"/>
              </a:ext>
            </a:extLst>
          </p:cNvPr>
          <p:cNvGrpSpPr/>
          <p:nvPr/>
        </p:nvGrpSpPr>
        <p:grpSpPr>
          <a:xfrm>
            <a:off x="210043" y="5734997"/>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4EFA21A6-447A-4729-A64C-C12033B9B49C}"/>
              </a:ext>
            </a:extLst>
          </p:cNvPr>
          <p:cNvGrpSpPr/>
          <p:nvPr/>
        </p:nvGrpSpPr>
        <p:grpSpPr>
          <a:xfrm>
            <a:off x="1013772" y="3868085"/>
            <a:ext cx="3393173" cy="1735229"/>
            <a:chOff x="1013772" y="1837787"/>
            <a:chExt cx="3393173"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3270024" y="2552712"/>
              <a:ext cx="1136921" cy="1020304"/>
              <a:chOff x="4724331" y="2427906"/>
              <a:chExt cx="1136921"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485783" cy="1723551"/>
            <a:chOff x="635985" y="1419813"/>
            <a:chExt cx="1485783"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5402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老师角色</a:t>
            </a:r>
          </a:p>
        </p:txBody>
      </p:sp>
      <p:grpSp>
        <p:nvGrpSpPr>
          <p:cNvPr id="81" name="组合 80">
            <a:extLst>
              <a:ext uri="{FF2B5EF4-FFF2-40B4-BE49-F238E27FC236}">
                <a16:creationId xmlns:a16="http://schemas.microsoft.com/office/drawing/2014/main" id="{464ED007-483B-4507-A1F4-B271E08311A4}"/>
              </a:ext>
            </a:extLst>
          </p:cNvPr>
          <p:cNvGrpSpPr/>
          <p:nvPr/>
        </p:nvGrpSpPr>
        <p:grpSpPr>
          <a:xfrm>
            <a:off x="532057" y="5157192"/>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AE0FDFC3-7AA7-48F9-8E34-C51EA5D497B8}"/>
              </a:ext>
            </a:extLst>
          </p:cNvPr>
          <p:cNvGrpSpPr/>
          <p:nvPr/>
        </p:nvGrpSpPr>
        <p:grpSpPr>
          <a:xfrm>
            <a:off x="755576" y="1412776"/>
            <a:ext cx="5333784" cy="4190538"/>
            <a:chOff x="174320" y="1412776"/>
            <a:chExt cx="5333784" cy="4190538"/>
          </a:xfrm>
        </p:grpSpPr>
        <p:grpSp>
          <p:nvGrpSpPr>
            <p:cNvPr id="114" name="组合 113">
              <a:extLst>
                <a:ext uri="{FF2B5EF4-FFF2-40B4-BE49-F238E27FC236}">
                  <a16:creationId xmlns:a16="http://schemas.microsoft.com/office/drawing/2014/main" id="{63F43927-F592-40A5-B697-24E0D9E582D2}"/>
                </a:ext>
              </a:extLst>
            </p:cNvPr>
            <p:cNvGrpSpPr/>
            <p:nvPr/>
          </p:nvGrpSpPr>
          <p:grpSpPr>
            <a:xfrm>
              <a:off x="4167136" y="1412776"/>
              <a:ext cx="1136921" cy="1735229"/>
              <a:chOff x="3531979" y="1412776"/>
              <a:chExt cx="1136921"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3531979" y="2127701"/>
                <a:ext cx="1136921" cy="1020304"/>
                <a:chOff x="5399587" y="2427906"/>
                <a:chExt cx="1136921" cy="1020304"/>
              </a:xfrm>
            </p:grpSpPr>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a:extLst>
                  <a:ext uri="{FF2B5EF4-FFF2-40B4-BE49-F238E27FC236}">
                    <a16:creationId xmlns:a16="http://schemas.microsoft.com/office/drawing/2014/main" id="{40BBF8D0-F830-48DC-8B3E-F83F5664913F}"/>
                  </a:ext>
                </a:extLst>
              </p:cNvPr>
              <p:cNvCxnSpPr>
                <a:cxnSpLocks/>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cxnSpLocks/>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cxnSpLocks/>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FA21A6-447A-4729-A64C-C12033B9B49C}"/>
                </a:ext>
              </a:extLst>
            </p:cNvPr>
            <p:cNvGrpSpPr/>
            <p:nvPr/>
          </p:nvGrpSpPr>
          <p:grpSpPr>
            <a:xfrm>
              <a:off x="1448198" y="3868085"/>
              <a:ext cx="4059906" cy="1735229"/>
              <a:chOff x="1892603" y="1837787"/>
              <a:chExt cx="4059906"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4410724" y="2552712"/>
                <a:ext cx="1541785" cy="1020304"/>
                <a:chOff x="5865031" y="2427906"/>
                <a:chExt cx="1541785"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919791" cy="1723551"/>
              <a:chOff x="201977" y="1419813"/>
              <a:chExt cx="1919791"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cxnSpLocks/>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cxnSpLocks/>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a:extLst>
              <a:ext uri="{FF2B5EF4-FFF2-40B4-BE49-F238E27FC236}">
                <a16:creationId xmlns:a16="http://schemas.microsoft.com/office/drawing/2014/main" id="{7315C66B-611B-4998-A169-9FF49E228282}"/>
              </a:ext>
            </a:extLst>
          </p:cNvPr>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D5747738-AA97-480A-8F6C-1E6DD0DEB6DE}"/>
              </a:ext>
            </a:extLst>
          </p:cNvPr>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5042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管理员角色</a:t>
            </a:r>
          </a:p>
        </p:txBody>
      </p:sp>
      <p:pic>
        <p:nvPicPr>
          <p:cNvPr id="3" name="图片 2">
            <a:extLst>
              <a:ext uri="{FF2B5EF4-FFF2-40B4-BE49-F238E27FC236}">
                <a16:creationId xmlns:a16="http://schemas.microsoft.com/office/drawing/2014/main" id="{4FA8A7B1-171C-4BC3-816A-460FDE0A1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extLst>
      <p:ext uri="{BB962C8B-B14F-4D97-AF65-F5344CB8AC3E}">
        <p14:creationId xmlns:p14="http://schemas.microsoft.com/office/powerpoint/2010/main" val="3928894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2CC1AC-C7FC-4742-B219-C82E228A90CC}"/>
              </a:ext>
            </a:extLst>
          </p:cNvPr>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a:extLst>
              <a:ext uri="{FF2B5EF4-FFF2-40B4-BE49-F238E27FC236}">
                <a16:creationId xmlns:a16="http://schemas.microsoft.com/office/drawing/2014/main" id="{80C4FDB2-7A98-40FD-9F55-DDEEF22B5D19}"/>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数据库修改</a:t>
            </a:r>
          </a:p>
        </p:txBody>
      </p:sp>
    </p:spTree>
    <p:extLst>
      <p:ext uri="{BB962C8B-B14F-4D97-AF65-F5344CB8AC3E}">
        <p14:creationId xmlns:p14="http://schemas.microsoft.com/office/powerpoint/2010/main" val="851274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003329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8" name="图片 37">
            <a:extLst>
              <a:ext uri="{FF2B5EF4-FFF2-40B4-BE49-F238E27FC236}">
                <a16:creationId xmlns:a16="http://schemas.microsoft.com/office/drawing/2014/main" id="{DA742938-F085-4707-840B-87590A6E62C3}"/>
              </a:ext>
            </a:extLst>
          </p:cNvPr>
          <p:cNvPicPr>
            <a:picLocks noChangeAspect="1"/>
          </p:cNvPicPr>
          <p:nvPr/>
        </p:nvPicPr>
        <p:blipFill rotWithShape="1">
          <a:blip r:embed="rId2">
            <a:extLst>
              <a:ext uri="{28A0092B-C50C-407E-A947-70E740481C1C}">
                <a14:useLocalDpi xmlns:a14="http://schemas.microsoft.com/office/drawing/2010/main" val="0"/>
              </a:ext>
            </a:extLst>
          </a:blip>
          <a:srcRect b="39818"/>
          <a:stretch/>
        </p:blipFill>
        <p:spPr>
          <a:xfrm>
            <a:off x="197768" y="1697480"/>
            <a:ext cx="8748464" cy="2811640"/>
          </a:xfrm>
          <a:prstGeom prst="rect">
            <a:avLst/>
          </a:prstGeom>
        </p:spPr>
      </p:pic>
      <p:sp>
        <p:nvSpPr>
          <p:cNvPr id="39" name="矩形 38">
            <a:extLst>
              <a:ext uri="{FF2B5EF4-FFF2-40B4-BE49-F238E27FC236}">
                <a16:creationId xmlns:a16="http://schemas.microsoft.com/office/drawing/2014/main" id="{C1F5CA27-628B-4B76-AFC6-B6F596588655}"/>
              </a:ext>
            </a:extLst>
          </p:cNvPr>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extLst>
      <p:ext uri="{BB962C8B-B14F-4D97-AF65-F5344CB8AC3E}">
        <p14:creationId xmlns:p14="http://schemas.microsoft.com/office/powerpoint/2010/main" val="2990792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BF52F0E4-D8B9-094E-AC3E-B12195940A28}"/>
              </a:ext>
            </a:extLst>
          </p:cNvPr>
          <p:cNvGraphicFramePr>
            <a:graphicFrameLocks noGrp="1"/>
          </p:cNvGraphicFramePr>
          <p:nvPr/>
        </p:nvGraphicFramePr>
        <p:xfrm>
          <a:off x="539552" y="1196752"/>
          <a:ext cx="7848872"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gridCol w="1568334">
                  <a:extLst>
                    <a:ext uri="{9D8B030D-6E8A-4147-A177-3AD203B41FA5}">
                      <a16:colId xmlns:a16="http://schemas.microsoft.com/office/drawing/2014/main" val="488501453"/>
                    </a:ext>
                  </a:extLst>
                </a:gridCol>
              </a:tblGrid>
              <a:tr h="355810">
                <a:tc>
                  <a:txBody>
                    <a:bodyPr/>
                    <a:lstStyle/>
                    <a:p>
                      <a:r>
                        <a:rPr lang="zh-CN" altLang="en-US" dirty="0"/>
                        <a:t>预期目标</a:t>
                      </a:r>
                    </a:p>
                  </a:txBody>
                  <a:tcPr/>
                </a:tc>
                <a:tc>
                  <a:txBody>
                    <a:bodyPr/>
                    <a:lstStyle/>
                    <a:p>
                      <a:r>
                        <a:rPr lang="zh-CN" altLang="en-US" dirty="0"/>
                        <a:t>完成情况</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tc>
                  <a:txBody>
                    <a:bodyPr/>
                    <a:lstStyle/>
                    <a:p>
                      <a:r>
                        <a:rPr lang="zh-CN" altLang="en-US" dirty="0"/>
                        <a:t>已完成</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 </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tc>
                  <a:txBody>
                    <a:bodyPr/>
                    <a:lstStyle/>
                    <a:p>
                      <a:r>
                        <a:rPr lang="zh-CN" altLang="en-US" dirty="0"/>
                        <a:t>已完成</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tc>
                  <a:txBody>
                    <a:bodyPr/>
                    <a:lstStyle/>
                    <a:p>
                      <a:r>
                        <a:rPr lang="zh-CN" altLang="en-US" dirty="0"/>
                        <a:t>已完成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tc>
                  <a:txBody>
                    <a:bodyPr/>
                    <a:lstStyle/>
                    <a:p>
                      <a:r>
                        <a:rPr lang="zh-CN" altLang="en-US" dirty="0"/>
                        <a:t>已完成</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tc>
                  <a:txBody>
                    <a:bodyPr/>
                    <a:lstStyle/>
                    <a:p>
                      <a:r>
                        <a:rPr lang="zh-CN" altLang="en-US" dirty="0"/>
                        <a:t>已完成</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tc>
                  <a:txBody>
                    <a:bodyPr/>
                    <a:lstStyle/>
                    <a:p>
                      <a:r>
                        <a:rPr lang="zh-CN" altLang="en-US" dirty="0"/>
                        <a:t>已完成</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37659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 name="图片 2">
            <a:extLst>
              <a:ext uri="{FF2B5EF4-FFF2-40B4-BE49-F238E27FC236}">
                <a16:creationId xmlns:a16="http://schemas.microsoft.com/office/drawing/2014/main" id="{F9FBC003-A768-4F95-9FB3-EC55925564B4}"/>
              </a:ext>
            </a:extLst>
          </p:cNvPr>
          <p:cNvPicPr>
            <a:picLocks noChangeAspect="1"/>
          </p:cNvPicPr>
          <p:nvPr/>
        </p:nvPicPr>
        <p:blipFill rotWithShape="1">
          <a:blip r:embed="rId2">
            <a:extLst>
              <a:ext uri="{28A0092B-C50C-407E-A947-70E740481C1C}">
                <a14:useLocalDpi xmlns:a14="http://schemas.microsoft.com/office/drawing/2010/main" val="0"/>
              </a:ext>
            </a:extLst>
          </a:blip>
          <a:srcRect b="41431"/>
          <a:stretch/>
        </p:blipFill>
        <p:spPr>
          <a:xfrm>
            <a:off x="197768" y="1700808"/>
            <a:ext cx="8748464" cy="2736304"/>
          </a:xfrm>
          <a:prstGeom prst="rect">
            <a:avLst/>
          </a:prstGeom>
        </p:spPr>
      </p:pic>
      <p:sp>
        <p:nvSpPr>
          <p:cNvPr id="6" name="矩形 5">
            <a:extLst>
              <a:ext uri="{FF2B5EF4-FFF2-40B4-BE49-F238E27FC236}">
                <a16:creationId xmlns:a16="http://schemas.microsoft.com/office/drawing/2014/main" id="{442D9290-101D-4272-A84F-3333BCF9A284}"/>
              </a:ext>
            </a:extLst>
          </p:cNvPr>
          <p:cNvSpPr/>
          <p:nvPr/>
        </p:nvSpPr>
        <p:spPr>
          <a:xfrm>
            <a:off x="4018002" y="5147899"/>
            <a:ext cx="1107996" cy="369332"/>
          </a:xfrm>
          <a:prstGeom prst="rect">
            <a:avLst/>
          </a:prstGeom>
        </p:spPr>
        <p:txBody>
          <a:bodyPr wrap="none">
            <a:spAutoFit/>
          </a:bodyPr>
          <a:lstStyle/>
          <a:p>
            <a:r>
              <a:rPr lang="zh-CN" altLang="en-US" dirty="0"/>
              <a:t>查询结果</a:t>
            </a:r>
          </a:p>
        </p:txBody>
      </p:sp>
    </p:spTree>
    <p:extLst>
      <p:ext uri="{BB962C8B-B14F-4D97-AF65-F5344CB8AC3E}">
        <p14:creationId xmlns:p14="http://schemas.microsoft.com/office/powerpoint/2010/main" val="3815319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sp>
        <p:nvSpPr>
          <p:cNvPr id="9" name="文本框 40">
            <a:extLst>
              <a:ext uri="{FF2B5EF4-FFF2-40B4-BE49-F238E27FC236}">
                <a16:creationId xmlns:a16="http://schemas.microsoft.com/office/drawing/2014/main" id="{E5CD62EE-74E9-47F2-8D23-ECDF1A88ACAF}"/>
              </a:ext>
            </a:extLst>
          </p:cNvPr>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a:extLst>
              <a:ext uri="{FF2B5EF4-FFF2-40B4-BE49-F238E27FC236}">
                <a16:creationId xmlns:a16="http://schemas.microsoft.com/office/drawing/2014/main" id="{34887AF0-FFD3-4F56-8D66-011ADC3352E5}"/>
              </a:ext>
            </a:extLst>
          </p:cNvPr>
          <p:cNvGrpSpPr/>
          <p:nvPr/>
        </p:nvGrpSpPr>
        <p:grpSpPr>
          <a:xfrm>
            <a:off x="4283968" y="2012671"/>
            <a:ext cx="4608512" cy="2832657"/>
            <a:chOff x="2602088" y="1253067"/>
            <a:chExt cx="6987821" cy="4140425"/>
          </a:xfrm>
          <a:solidFill>
            <a:srgbClr val="3F3E40"/>
          </a:solidFill>
        </p:grpSpPr>
        <p:sp>
          <p:nvSpPr>
            <p:cNvPr id="11" name="流程图: 可选过程 10">
              <a:extLst>
                <a:ext uri="{FF2B5EF4-FFF2-40B4-BE49-F238E27FC236}">
                  <a16:creationId xmlns:a16="http://schemas.microsoft.com/office/drawing/2014/main" id="{1E0E6D1A-C358-4F80-A8E4-669DE5E02D3D}"/>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C81972CC-DF73-46DF-A8A7-2947B67428EC}"/>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C65DE53F-71F7-4019-B7A0-0F308A37F653}"/>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514D2F81-C439-492C-AF69-2E8E4419B1B8}"/>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B250CC8E-BDCA-4E45-9C0E-ABD0159B0570}"/>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a:extLst>
                <a:ext uri="{FF2B5EF4-FFF2-40B4-BE49-F238E27FC236}">
                  <a16:creationId xmlns:a16="http://schemas.microsoft.com/office/drawing/2014/main" id="{6E30D3AB-A653-43A0-A07A-FBC8C73D99D0}"/>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a:extLst>
                <a:ext uri="{FF2B5EF4-FFF2-40B4-BE49-F238E27FC236}">
                  <a16:creationId xmlns:a16="http://schemas.microsoft.com/office/drawing/2014/main" id="{8D21529A-32C2-4ADF-95C9-BB73A2996596}"/>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a:extLst>
                <a:ext uri="{FF2B5EF4-FFF2-40B4-BE49-F238E27FC236}">
                  <a16:creationId xmlns:a16="http://schemas.microsoft.com/office/drawing/2014/main" id="{B6FA1BCE-B986-4416-AFB7-15EDC75ECC34}"/>
                </a:ext>
              </a:extLst>
            </p:cNvPr>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63C060-EB45-4A16-B04D-3C56EA791B79}"/>
                </a:ext>
              </a:extLst>
            </p:cNvPr>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8D0956A-7513-4E8A-B19B-2B550408AD41}"/>
                </a:ext>
              </a:extLst>
            </p:cNvPr>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F7A2EF4-749A-47AA-8FE9-E39F612B4A58}"/>
                </a:ext>
              </a:extLst>
            </p:cNvPr>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E299682-FE2B-4BB5-B39D-C601E0F45EE6}"/>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B526A69-B0BC-480F-89BD-2C54C3CF2274}"/>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3E6300-1B45-4423-8B85-FE35F7A82446}"/>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ADD6BE3-2966-4D3D-B3DF-56A4F1D1ADE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5044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5" name="图片 4">
            <a:extLst>
              <a:ext uri="{FF2B5EF4-FFF2-40B4-BE49-F238E27FC236}">
                <a16:creationId xmlns:a16="http://schemas.microsoft.com/office/drawing/2014/main" id="{9033DDF7-D8D8-4470-AF9D-6381B5CB9D82}"/>
              </a:ext>
            </a:extLst>
          </p:cNvPr>
          <p:cNvPicPr>
            <a:picLocks noChangeAspect="1"/>
          </p:cNvPicPr>
          <p:nvPr/>
        </p:nvPicPr>
        <p:blipFill rotWithShape="1">
          <a:blip r:embed="rId2">
            <a:extLst>
              <a:ext uri="{28A0092B-C50C-407E-A947-70E740481C1C}">
                <a14:useLocalDpi xmlns:a14="http://schemas.microsoft.com/office/drawing/2010/main" val="0"/>
              </a:ext>
            </a:extLst>
          </a:blip>
          <a:srcRect t="1" b="25785"/>
          <a:stretch/>
        </p:blipFill>
        <p:spPr>
          <a:xfrm>
            <a:off x="197768" y="1625426"/>
            <a:ext cx="8748464" cy="3027710"/>
          </a:xfrm>
          <a:prstGeom prst="rect">
            <a:avLst/>
          </a:prstGeom>
        </p:spPr>
      </p:pic>
      <p:sp>
        <p:nvSpPr>
          <p:cNvPr id="8" name="矩形 7">
            <a:extLst>
              <a:ext uri="{FF2B5EF4-FFF2-40B4-BE49-F238E27FC236}">
                <a16:creationId xmlns:a16="http://schemas.microsoft.com/office/drawing/2014/main" id="{80DF44E9-AACE-4A02-A666-0A2FADBEE553}"/>
              </a:ext>
            </a:extLst>
          </p:cNvPr>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extLst>
      <p:ext uri="{BB962C8B-B14F-4D97-AF65-F5344CB8AC3E}">
        <p14:creationId xmlns:p14="http://schemas.microsoft.com/office/powerpoint/2010/main" val="355472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7" name="图片 6">
            <a:extLst>
              <a:ext uri="{FF2B5EF4-FFF2-40B4-BE49-F238E27FC236}">
                <a16:creationId xmlns:a16="http://schemas.microsoft.com/office/drawing/2014/main" id="{8348B7AB-534C-43DC-AE35-AB17DE3F1544}"/>
              </a:ext>
            </a:extLst>
          </p:cNvPr>
          <p:cNvPicPr>
            <a:picLocks noChangeAspect="1"/>
          </p:cNvPicPr>
          <p:nvPr/>
        </p:nvPicPr>
        <p:blipFill rotWithShape="1">
          <a:blip r:embed="rId2">
            <a:extLst>
              <a:ext uri="{28A0092B-C50C-407E-A947-70E740481C1C}">
                <a14:useLocalDpi xmlns:a14="http://schemas.microsoft.com/office/drawing/2010/main" val="0"/>
              </a:ext>
            </a:extLst>
          </a:blip>
          <a:srcRect b="27633"/>
          <a:stretch/>
        </p:blipFill>
        <p:spPr>
          <a:xfrm>
            <a:off x="197768" y="1772816"/>
            <a:ext cx="8748464" cy="2952328"/>
          </a:xfrm>
          <a:prstGeom prst="rect">
            <a:avLst/>
          </a:prstGeom>
        </p:spPr>
      </p:pic>
      <p:sp>
        <p:nvSpPr>
          <p:cNvPr id="6" name="矩形 5">
            <a:extLst>
              <a:ext uri="{FF2B5EF4-FFF2-40B4-BE49-F238E27FC236}">
                <a16:creationId xmlns:a16="http://schemas.microsoft.com/office/drawing/2014/main" id="{54BF1A2A-7281-4A2A-B834-731E6E7AAD99}"/>
              </a:ext>
            </a:extLst>
          </p:cNvPr>
          <p:cNvSpPr/>
          <p:nvPr/>
        </p:nvSpPr>
        <p:spPr>
          <a:xfrm>
            <a:off x="4018002" y="5166320"/>
            <a:ext cx="1107996" cy="369332"/>
          </a:xfrm>
          <a:prstGeom prst="rect">
            <a:avLst/>
          </a:prstGeom>
        </p:spPr>
        <p:txBody>
          <a:bodyPr wrap="none">
            <a:spAutoFit/>
          </a:bodyPr>
          <a:lstStyle/>
          <a:p>
            <a:r>
              <a:rPr lang="zh-CN" altLang="en-US" dirty="0"/>
              <a:t>选课成功</a:t>
            </a:r>
          </a:p>
        </p:txBody>
      </p:sp>
    </p:spTree>
    <p:extLst>
      <p:ext uri="{BB962C8B-B14F-4D97-AF65-F5344CB8AC3E}">
        <p14:creationId xmlns:p14="http://schemas.microsoft.com/office/powerpoint/2010/main" val="734583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0" name="图片 9">
            <a:extLst>
              <a:ext uri="{FF2B5EF4-FFF2-40B4-BE49-F238E27FC236}">
                <a16:creationId xmlns:a16="http://schemas.microsoft.com/office/drawing/2014/main" id="{BEB62EB7-E9FC-4478-8972-7F8677A092E1}"/>
              </a:ext>
            </a:extLst>
          </p:cNvPr>
          <p:cNvPicPr>
            <a:picLocks noChangeAspect="1"/>
          </p:cNvPicPr>
          <p:nvPr/>
        </p:nvPicPr>
        <p:blipFill rotWithShape="1">
          <a:blip r:embed="rId2">
            <a:extLst>
              <a:ext uri="{28A0092B-C50C-407E-A947-70E740481C1C}">
                <a14:useLocalDpi xmlns:a14="http://schemas.microsoft.com/office/drawing/2010/main" val="0"/>
              </a:ext>
            </a:extLst>
          </a:blip>
          <a:srcRect t="-2" b="44738"/>
          <a:stretch/>
        </p:blipFill>
        <p:spPr>
          <a:xfrm>
            <a:off x="251520" y="1649655"/>
            <a:ext cx="8712968" cy="2571433"/>
          </a:xfrm>
          <a:prstGeom prst="rect">
            <a:avLst/>
          </a:prstGeom>
        </p:spPr>
      </p:pic>
      <p:sp>
        <p:nvSpPr>
          <p:cNvPr id="15" name="矩形 14">
            <a:extLst>
              <a:ext uri="{FF2B5EF4-FFF2-40B4-BE49-F238E27FC236}">
                <a16:creationId xmlns:a16="http://schemas.microsoft.com/office/drawing/2014/main" id="{02A004D2-B71B-4D55-8EE9-5824B585C223}"/>
              </a:ext>
            </a:extLst>
          </p:cNvPr>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extLst>
      <p:ext uri="{BB962C8B-B14F-4D97-AF65-F5344CB8AC3E}">
        <p14:creationId xmlns:p14="http://schemas.microsoft.com/office/powerpoint/2010/main" val="2980827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2" name="图片 11">
            <a:extLst>
              <a:ext uri="{FF2B5EF4-FFF2-40B4-BE49-F238E27FC236}">
                <a16:creationId xmlns:a16="http://schemas.microsoft.com/office/drawing/2014/main" id="{C99295CA-5522-4F7F-A459-7C544E4A2DD2}"/>
              </a:ext>
            </a:extLst>
          </p:cNvPr>
          <p:cNvPicPr>
            <a:picLocks noChangeAspect="1"/>
          </p:cNvPicPr>
          <p:nvPr/>
        </p:nvPicPr>
        <p:blipFill rotWithShape="1">
          <a:blip r:embed="rId2">
            <a:extLst>
              <a:ext uri="{28A0092B-C50C-407E-A947-70E740481C1C}">
                <a14:useLocalDpi xmlns:a14="http://schemas.microsoft.com/office/drawing/2010/main" val="0"/>
              </a:ext>
            </a:extLst>
          </a:blip>
          <a:srcRect t="1" b="36199"/>
          <a:stretch/>
        </p:blipFill>
        <p:spPr>
          <a:xfrm>
            <a:off x="215515" y="1484784"/>
            <a:ext cx="8712969" cy="2592288"/>
          </a:xfrm>
          <a:prstGeom prst="rect">
            <a:avLst/>
          </a:prstGeom>
        </p:spPr>
      </p:pic>
      <p:sp>
        <p:nvSpPr>
          <p:cNvPr id="6" name="矩形 5">
            <a:extLst>
              <a:ext uri="{FF2B5EF4-FFF2-40B4-BE49-F238E27FC236}">
                <a16:creationId xmlns:a16="http://schemas.microsoft.com/office/drawing/2014/main" id="{9007E314-BB85-4BE5-8369-5031ED5C6EAB}"/>
              </a:ext>
            </a:extLst>
          </p:cNvPr>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extLst>
      <p:ext uri="{BB962C8B-B14F-4D97-AF65-F5344CB8AC3E}">
        <p14:creationId xmlns:p14="http://schemas.microsoft.com/office/powerpoint/2010/main" val="117530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4" name="图片 13">
            <a:extLst>
              <a:ext uri="{FF2B5EF4-FFF2-40B4-BE49-F238E27FC236}">
                <a16:creationId xmlns:a16="http://schemas.microsoft.com/office/drawing/2014/main" id="{9D2D4927-794E-427B-9C6D-85BE04FDB81D}"/>
              </a:ext>
            </a:extLst>
          </p:cNvPr>
          <p:cNvPicPr>
            <a:picLocks noChangeAspect="1"/>
          </p:cNvPicPr>
          <p:nvPr/>
        </p:nvPicPr>
        <p:blipFill rotWithShape="1">
          <a:blip r:embed="rId2">
            <a:extLst>
              <a:ext uri="{28A0092B-C50C-407E-A947-70E740481C1C}">
                <a14:useLocalDpi xmlns:a14="http://schemas.microsoft.com/office/drawing/2010/main" val="0"/>
              </a:ext>
            </a:extLst>
          </a:blip>
          <a:srcRect t="-1" b="29110"/>
          <a:stretch/>
        </p:blipFill>
        <p:spPr>
          <a:xfrm>
            <a:off x="215516" y="1484784"/>
            <a:ext cx="8712968" cy="2880320"/>
          </a:xfrm>
          <a:prstGeom prst="rect">
            <a:avLst/>
          </a:prstGeom>
        </p:spPr>
      </p:pic>
      <p:sp>
        <p:nvSpPr>
          <p:cNvPr id="6" name="矩形 5">
            <a:extLst>
              <a:ext uri="{FF2B5EF4-FFF2-40B4-BE49-F238E27FC236}">
                <a16:creationId xmlns:a16="http://schemas.microsoft.com/office/drawing/2014/main" id="{543CE1FE-5425-4FD8-9DA6-A6250BE7BF55}"/>
              </a:ext>
            </a:extLst>
          </p:cNvPr>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extLst>
      <p:ext uri="{BB962C8B-B14F-4D97-AF65-F5344CB8AC3E}">
        <p14:creationId xmlns:p14="http://schemas.microsoft.com/office/powerpoint/2010/main" val="4028890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sp>
        <p:nvSpPr>
          <p:cNvPr id="8" name="文本框 40">
            <a:extLst>
              <a:ext uri="{FF2B5EF4-FFF2-40B4-BE49-F238E27FC236}">
                <a16:creationId xmlns:a16="http://schemas.microsoft.com/office/drawing/2014/main" id="{735788C7-2310-4B0B-9848-DE52DEC9D789}"/>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DEB66AA-A9D5-4CF7-A314-28A5CB3557EB}"/>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68AF0909-2B5F-4D2C-AE1C-07319E769B9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19F473A-3CFB-403A-91F0-43625A7D3413}"/>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99B87404-04A8-46E0-90E7-6B1FCC9B6DCB}"/>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5184FF19-2755-4732-8193-37B9AB8B4E50}"/>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4ED807AA-C881-4929-BBFF-3992D9D05E41}"/>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F86C928D-86DB-4F5C-9148-C6BA6A62F329}"/>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E81B5195-D529-4B9E-B2AB-0FD9D7D4E287}"/>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3DA52196-A5AE-4B53-B6FB-48C25F417877}"/>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3AD4B6-9D86-426A-933E-6A5F7DAB7F9D}"/>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813C4B9-BF94-4D68-BBF4-BEFA66392285}"/>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2791637-92CD-4984-AE8E-F8E8C21B74AC}"/>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B9D9001-AAA8-4B2B-9A81-279D5C669D99}"/>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F29181-B9FF-4119-8C66-58813AEC7869}"/>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0A68FF2-36D5-4892-8FC7-A9A3F0243A92}"/>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686BCF3-29B0-47F0-9BEF-7B276200934E}"/>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030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pic>
        <p:nvPicPr>
          <p:cNvPr id="6" name="图片 5">
            <a:extLst>
              <a:ext uri="{FF2B5EF4-FFF2-40B4-BE49-F238E27FC236}">
                <a16:creationId xmlns:a16="http://schemas.microsoft.com/office/drawing/2014/main" id="{5233AAB7-8BDD-4C85-BC11-A88B21EBF31E}"/>
              </a:ext>
            </a:extLst>
          </p:cNvPr>
          <p:cNvPicPr>
            <a:picLocks noChangeAspect="1"/>
          </p:cNvPicPr>
          <p:nvPr/>
        </p:nvPicPr>
        <p:blipFill rotWithShape="1">
          <a:blip r:embed="rId2">
            <a:extLst>
              <a:ext uri="{28A0092B-C50C-407E-A947-70E740481C1C}">
                <a14:useLocalDpi xmlns:a14="http://schemas.microsoft.com/office/drawing/2010/main" val="0"/>
              </a:ext>
            </a:extLst>
          </a:blip>
          <a:srcRect b="36341"/>
          <a:stretch/>
        </p:blipFill>
        <p:spPr>
          <a:xfrm>
            <a:off x="321036" y="1547664"/>
            <a:ext cx="8499435" cy="2889448"/>
          </a:xfrm>
          <a:prstGeom prst="rect">
            <a:avLst/>
          </a:prstGeom>
        </p:spPr>
      </p:pic>
      <p:sp>
        <p:nvSpPr>
          <p:cNvPr id="7" name="矩形 6">
            <a:extLst>
              <a:ext uri="{FF2B5EF4-FFF2-40B4-BE49-F238E27FC236}">
                <a16:creationId xmlns:a16="http://schemas.microsoft.com/office/drawing/2014/main" id="{0E6700D6-6D23-4DED-8E67-0F822D952CA2}"/>
              </a:ext>
            </a:extLst>
          </p:cNvPr>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extLst>
      <p:ext uri="{BB962C8B-B14F-4D97-AF65-F5344CB8AC3E}">
        <p14:creationId xmlns:p14="http://schemas.microsoft.com/office/powerpoint/2010/main" val="1256757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8" name="文本框 40">
            <a:extLst>
              <a:ext uri="{FF2B5EF4-FFF2-40B4-BE49-F238E27FC236}">
                <a16:creationId xmlns:a16="http://schemas.microsoft.com/office/drawing/2014/main" id="{2860E19C-5E0D-4148-B596-B4387E49E9EE}"/>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6792382-B06F-409F-85F9-9046B8E3A4F3}"/>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E76E5475-8EBA-4B1B-AF00-B05DBA345A8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53BD4C1-6F1C-4EEA-A979-A1A77576EF4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62AFFE83-CC6F-4F87-9539-304FDFB2CE45}"/>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4128EBF7-8B14-4604-8125-534AEBA96975}"/>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9E7187C1-D20A-47F3-AD33-B4BB19E1F39A}"/>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05AAB360-F5A9-4732-A8A7-DDDD7C9B9F4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5D951EF7-1761-46CD-AA06-EA8EBD118F25}"/>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07FCE3C5-62CB-427B-9C7A-0EE3DBBF4BED}"/>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2F6AE5-15C7-40BB-AE7E-6EF933CD7447}"/>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00337BA-A671-4436-820A-414F43852206}"/>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0DAE287-2493-4BF7-9AD4-2196EE08B290}"/>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D27F13-3C94-46D2-A3FC-DDC1C43A2BAF}"/>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72B0C85-434A-4ED3-88A6-888777D9E8BE}"/>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16B5FC5-1849-4023-972F-C9FFA616C58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97F73E-7F11-4CED-85DD-BEF6DE3F21F6}"/>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04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0633296-253B-564F-9008-AFB9B834ACE5}"/>
              </a:ext>
            </a:extLst>
          </p:cNvPr>
          <p:cNvGrpSpPr/>
          <p:nvPr/>
        </p:nvGrpSpPr>
        <p:grpSpPr>
          <a:xfrm>
            <a:off x="4212530" y="1841497"/>
            <a:ext cx="3600400" cy="3243687"/>
            <a:chOff x="1980282" y="719956"/>
            <a:chExt cx="4176464" cy="3744416"/>
          </a:xfrm>
        </p:grpSpPr>
        <p:sp>
          <p:nvSpPr>
            <p:cNvPr id="3" name="矩形: 圆角 20">
              <a:extLst>
                <a:ext uri="{FF2B5EF4-FFF2-40B4-BE49-F238E27FC236}">
                  <a16:creationId xmlns:a16="http://schemas.microsoft.com/office/drawing/2014/main" id="{8E44FFE0-9ED9-4C4B-9B12-A02D5F1ACA8A}"/>
                </a:ext>
              </a:extLst>
            </p:cNvPr>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7CE6D34-EE05-D045-987D-717146DE7BEE}"/>
                </a:ext>
              </a:extLst>
            </p:cNvPr>
            <p:cNvGrpSpPr/>
            <p:nvPr/>
          </p:nvGrpSpPr>
          <p:grpSpPr>
            <a:xfrm>
              <a:off x="2495187" y="1279538"/>
              <a:ext cx="3146653" cy="2951521"/>
              <a:chOff x="3710875" y="1575301"/>
              <a:chExt cx="4726488" cy="3511087"/>
            </a:xfrm>
            <a:solidFill>
              <a:srgbClr val="595959"/>
            </a:solidFill>
          </p:grpSpPr>
          <p:grpSp>
            <p:nvGrpSpPr>
              <p:cNvPr id="6" name="组合 5">
                <a:extLst>
                  <a:ext uri="{FF2B5EF4-FFF2-40B4-BE49-F238E27FC236}">
                    <a16:creationId xmlns:a16="http://schemas.microsoft.com/office/drawing/2014/main" id="{75AB18B5-2AF0-5840-9DF3-39885132B522}"/>
                  </a:ext>
                </a:extLst>
              </p:cNvPr>
              <p:cNvGrpSpPr/>
              <p:nvPr/>
            </p:nvGrpSpPr>
            <p:grpSpPr>
              <a:xfrm>
                <a:off x="3710875" y="1575301"/>
                <a:ext cx="4726488" cy="3511087"/>
                <a:chOff x="3710875" y="1575301"/>
                <a:chExt cx="4726488" cy="3511087"/>
              </a:xfrm>
              <a:grpFill/>
            </p:grpSpPr>
            <p:sp>
              <p:nvSpPr>
                <p:cNvPr id="10" name="流程图: 可选过程 12">
                  <a:extLst>
                    <a:ext uri="{FF2B5EF4-FFF2-40B4-BE49-F238E27FC236}">
                      <a16:creationId xmlns:a16="http://schemas.microsoft.com/office/drawing/2014/main" id="{2D427B75-E7BD-B142-A312-5270B2F41DB1}"/>
                    </a:ext>
                  </a:extLst>
                </p:cNvPr>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a:t>
                  </a:r>
                </a:p>
              </p:txBody>
            </p:sp>
            <p:sp>
              <p:nvSpPr>
                <p:cNvPr id="11" name="流程图: 可选过程 13">
                  <a:extLst>
                    <a:ext uri="{FF2B5EF4-FFF2-40B4-BE49-F238E27FC236}">
                      <a16:creationId xmlns:a16="http://schemas.microsoft.com/office/drawing/2014/main" id="{F6DCBF3B-7834-D444-B060-EB80487AA249}"/>
                    </a:ext>
                  </a:extLst>
                </p:cNvPr>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rPr>
                    <a:t>实现</a:t>
                  </a:r>
                </a:p>
              </p:txBody>
            </p:sp>
            <p:sp>
              <p:nvSpPr>
                <p:cNvPr id="12" name="流程图: 可选过程 14">
                  <a:extLst>
                    <a:ext uri="{FF2B5EF4-FFF2-40B4-BE49-F238E27FC236}">
                      <a16:creationId xmlns:a16="http://schemas.microsoft.com/office/drawing/2014/main" id="{4B6301D0-AADF-C849-A2FB-9625FEA394F0}"/>
                    </a:ext>
                  </a:extLst>
                </p:cNvPr>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a:t>
                  </a:r>
                </a:p>
              </p:txBody>
            </p:sp>
            <p:sp>
              <p:nvSpPr>
                <p:cNvPr id="13" name="右弧形箭头 14">
                  <a:extLst>
                    <a:ext uri="{FF2B5EF4-FFF2-40B4-BE49-F238E27FC236}">
                      <a16:creationId xmlns:a16="http://schemas.microsoft.com/office/drawing/2014/main" id="{E9BF91CD-F984-B046-B078-8365218FFCC1}"/>
                    </a:ext>
                  </a:extLst>
                </p:cNvPr>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5">
                  <a:extLst>
                    <a:ext uri="{FF2B5EF4-FFF2-40B4-BE49-F238E27FC236}">
                      <a16:creationId xmlns:a16="http://schemas.microsoft.com/office/drawing/2014/main" id="{DB09625F-5154-5340-86F0-E612072C5BCB}"/>
                    </a:ext>
                  </a:extLst>
                </p:cNvPr>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弧形箭头 16">
                  <a:extLst>
                    <a:ext uri="{FF2B5EF4-FFF2-40B4-BE49-F238E27FC236}">
                      <a16:creationId xmlns:a16="http://schemas.microsoft.com/office/drawing/2014/main" id="{C1F908DC-74CD-034B-8C0A-ADC6587E2341}"/>
                    </a:ext>
                  </a:extLst>
                </p:cNvPr>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流程图: 磁盘 18">
                  <a:extLst>
                    <a:ext uri="{FF2B5EF4-FFF2-40B4-BE49-F238E27FC236}">
                      <a16:creationId xmlns:a16="http://schemas.microsoft.com/office/drawing/2014/main" id="{9699A68E-5227-9845-9691-09F6E399110C}"/>
                    </a:ext>
                  </a:extLst>
                </p:cNvPr>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zh-CN" altLang="en-US" dirty="0"/>
                </a:p>
              </p:txBody>
            </p:sp>
          </p:grpSp>
          <p:cxnSp>
            <p:nvCxnSpPr>
              <p:cNvPr id="7" name="直接箭头连接符 9">
                <a:extLst>
                  <a:ext uri="{FF2B5EF4-FFF2-40B4-BE49-F238E27FC236}">
                    <a16:creationId xmlns:a16="http://schemas.microsoft.com/office/drawing/2014/main" id="{AB6BE323-49FF-F441-A372-7285E0488973}"/>
                  </a:ext>
                </a:extLst>
              </p:cNvPr>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a:extLst>
                  <a:ext uri="{FF2B5EF4-FFF2-40B4-BE49-F238E27FC236}">
                    <a16:creationId xmlns:a16="http://schemas.microsoft.com/office/drawing/2014/main" id="{9E448D1E-6FE0-404B-8735-5513EFD10ABE}"/>
                  </a:ext>
                </a:extLst>
              </p:cNvPr>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a:extLst>
                  <a:ext uri="{FF2B5EF4-FFF2-40B4-BE49-F238E27FC236}">
                    <a16:creationId xmlns:a16="http://schemas.microsoft.com/office/drawing/2014/main" id="{A1136829-27D8-2949-A217-E5B36CB51283}"/>
                  </a:ext>
                </a:extLst>
              </p:cNvPr>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2DB56D9-DA10-9A4D-916E-A04979812352}"/>
                </a:ext>
              </a:extLst>
            </p:cNvPr>
            <p:cNvSpPr txBox="1"/>
            <p:nvPr/>
          </p:nvSpPr>
          <p:spPr>
            <a:xfrm>
              <a:off x="2141909" y="856593"/>
              <a:ext cx="1071229" cy="545604"/>
            </a:xfrm>
            <a:prstGeom prst="rect">
              <a:avLst/>
            </a:prstGeom>
            <a:noFill/>
          </p:spPr>
          <p:txBody>
            <a:bodyPr wrap="square" rtlCol="0">
              <a:spAutoFit/>
            </a:bodyPr>
            <a:lstStyle/>
            <a:p>
              <a:r>
                <a:rPr lang="zh-CN" altLang="en-US" sz="2400" b="1" dirty="0"/>
                <a:t>需求</a:t>
              </a:r>
            </a:p>
          </p:txBody>
        </p:sp>
      </p:grpSp>
      <p:sp>
        <p:nvSpPr>
          <p:cNvPr id="17" name="文本框 40">
            <a:extLst>
              <a:ext uri="{FF2B5EF4-FFF2-40B4-BE49-F238E27FC236}">
                <a16:creationId xmlns:a16="http://schemas.microsoft.com/office/drawing/2014/main" id="{E210C636-64BB-F849-9D46-26617204CAC1}"/>
              </a:ext>
            </a:extLst>
          </p:cNvPr>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ea typeface="+mn-ea"/>
                <a:sym typeface="Arial" panose="020B0604020202020204" pitchFamily="34" charset="0"/>
              </a:rPr>
              <a:t>面向需求</a:t>
            </a:r>
            <a:endParaRPr lang="en-US" altLang="zh-CN" sz="1400" b="1" dirty="0">
              <a:solidFill>
                <a:schemeClr val="tx1">
                  <a:lumMod val="65000"/>
                  <a:lumOff val="35000"/>
                </a:schemeClr>
              </a:solidFill>
              <a:latin typeface="+mn-ea"/>
              <a:ea typeface="+mn-ea"/>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sym typeface="Arial" panose="020B0604020202020204" pitchFamily="34" charset="0"/>
              </a:rPr>
              <a:t>TDD</a:t>
            </a:r>
            <a:r>
              <a:rPr lang="zh-CN" altLang="en-US" sz="1800" b="1" dirty="0">
                <a:solidFill>
                  <a:schemeClr val="tx1">
                    <a:lumMod val="65000"/>
                    <a:lumOff val="35000"/>
                  </a:schemeClr>
                </a:solidFill>
                <a:latin typeface="+mn-ea"/>
                <a:sym typeface="Arial" panose="020B0604020202020204" pitchFamily="34" charset="0"/>
              </a:rPr>
              <a:t>模式</a:t>
            </a:r>
            <a:endParaRPr lang="en-US" altLang="zh-CN" sz="1800" b="1" dirty="0">
              <a:solidFill>
                <a:schemeClr val="tx1">
                  <a:lumMod val="65000"/>
                  <a:lumOff val="35000"/>
                </a:schemeClr>
              </a:solidFill>
              <a:latin typeface="+mn-ea"/>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sym typeface="Arial" panose="020B0604020202020204" pitchFamily="34" charset="0"/>
              </a:rPr>
              <a:t>全程参与、协作</a:t>
            </a:r>
            <a:endParaRPr lang="en-US" altLang="zh-CN" sz="1800" b="1" dirty="0">
              <a:solidFill>
                <a:schemeClr val="tx1">
                  <a:lumMod val="65000"/>
                  <a:lumOff val="35000"/>
                </a:schemeClr>
              </a:solidFill>
              <a:latin typeface="+mn-ea"/>
              <a:sym typeface="Arial" panose="020B0604020202020204" pitchFamily="34" charset="0"/>
            </a:endParaRPr>
          </a:p>
        </p:txBody>
      </p:sp>
      <p:grpSp>
        <p:nvGrpSpPr>
          <p:cNvPr id="18" name="组合 17">
            <a:extLst>
              <a:ext uri="{FF2B5EF4-FFF2-40B4-BE49-F238E27FC236}">
                <a16:creationId xmlns:a16="http://schemas.microsoft.com/office/drawing/2014/main" id="{1E47E449-E234-F04E-A67C-15AA0895D737}"/>
              </a:ext>
            </a:extLst>
          </p:cNvPr>
          <p:cNvGrpSpPr/>
          <p:nvPr/>
        </p:nvGrpSpPr>
        <p:grpSpPr>
          <a:xfrm>
            <a:off x="540122" y="1900777"/>
            <a:ext cx="1656184" cy="307777"/>
            <a:chOff x="612130" y="953394"/>
            <a:chExt cx="1656184" cy="307777"/>
          </a:xfrm>
        </p:grpSpPr>
        <p:sp>
          <p:nvSpPr>
            <p:cNvPr id="19" name="Text Placeholder 3">
              <a:extLst>
                <a:ext uri="{FF2B5EF4-FFF2-40B4-BE49-F238E27FC236}">
                  <a16:creationId xmlns:a16="http://schemas.microsoft.com/office/drawing/2014/main" id="{46F639EB-6931-B54D-8E00-4586C621DC34}"/>
                </a:ext>
              </a:extLst>
            </p:cNvPr>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开发模式</a:t>
              </a:r>
              <a:endParaRPr 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a:extLst>
                <a:ext uri="{FF2B5EF4-FFF2-40B4-BE49-F238E27FC236}">
                  <a16:creationId xmlns:a16="http://schemas.microsoft.com/office/drawing/2014/main" id="{764302A6-C30A-3B48-99DA-F8D23EF1D230}"/>
                </a:ext>
              </a:extLst>
            </p:cNvPr>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12993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7D1C3E-907F-4F1D-8620-0FF0889F97C2}"/>
              </a:ext>
            </a:extLst>
          </p:cNvPr>
          <p:cNvPicPr>
            <a:picLocks noChangeAspect="1"/>
          </p:cNvPicPr>
          <p:nvPr/>
        </p:nvPicPr>
        <p:blipFill rotWithShape="1">
          <a:blip r:embed="rId2">
            <a:extLst>
              <a:ext uri="{28A0092B-C50C-407E-A947-70E740481C1C}">
                <a14:useLocalDpi xmlns:a14="http://schemas.microsoft.com/office/drawing/2010/main" val="0"/>
              </a:ext>
            </a:extLst>
          </a:blip>
          <a:srcRect b="28409"/>
          <a:stretch/>
        </p:blipFill>
        <p:spPr>
          <a:xfrm>
            <a:off x="321036" y="1403647"/>
            <a:ext cx="8499435" cy="324948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7" name="矩形 6">
            <a:extLst>
              <a:ext uri="{FF2B5EF4-FFF2-40B4-BE49-F238E27FC236}">
                <a16:creationId xmlns:a16="http://schemas.microsoft.com/office/drawing/2014/main" id="{0AA47269-9F63-4210-BAB6-3F7671769815}"/>
              </a:ext>
            </a:extLst>
          </p:cNvPr>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extLst>
      <p:ext uri="{BB962C8B-B14F-4D97-AF65-F5344CB8AC3E}">
        <p14:creationId xmlns:p14="http://schemas.microsoft.com/office/powerpoint/2010/main" val="4192893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a:extLst>
              <a:ext uri="{FF2B5EF4-FFF2-40B4-BE49-F238E27FC236}">
                <a16:creationId xmlns:a16="http://schemas.microsoft.com/office/drawing/2014/main" id="{289A9384-A088-4366-8DB3-7E2FFEDA4D94}"/>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a:extLst>
              <a:ext uri="{FF2B5EF4-FFF2-40B4-BE49-F238E27FC236}">
                <a16:creationId xmlns:a16="http://schemas.microsoft.com/office/drawing/2014/main" id="{CF58B12B-68C1-4F2C-9601-E8A47996E912}"/>
              </a:ext>
            </a:extLst>
          </p:cNvPr>
          <p:cNvGrpSpPr/>
          <p:nvPr/>
        </p:nvGrpSpPr>
        <p:grpSpPr>
          <a:xfrm>
            <a:off x="4283968" y="2012671"/>
            <a:ext cx="4608512" cy="2832657"/>
            <a:chOff x="2602088" y="1253067"/>
            <a:chExt cx="6987821" cy="4140425"/>
          </a:xfrm>
          <a:solidFill>
            <a:srgbClr val="3F3E40"/>
          </a:solidFill>
        </p:grpSpPr>
        <p:sp>
          <p:nvSpPr>
            <p:cNvPr id="23" name="流程图: 可选过程 22">
              <a:extLst>
                <a:ext uri="{FF2B5EF4-FFF2-40B4-BE49-F238E27FC236}">
                  <a16:creationId xmlns:a16="http://schemas.microsoft.com/office/drawing/2014/main" id="{C8C87C21-4313-46DB-8956-0BB2CAC7DBA7}"/>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a:extLst>
                <a:ext uri="{FF2B5EF4-FFF2-40B4-BE49-F238E27FC236}">
                  <a16:creationId xmlns:a16="http://schemas.microsoft.com/office/drawing/2014/main" id="{00967684-8960-48B8-B3EE-A70576BFDC91}"/>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a:extLst>
                <a:ext uri="{FF2B5EF4-FFF2-40B4-BE49-F238E27FC236}">
                  <a16:creationId xmlns:a16="http://schemas.microsoft.com/office/drawing/2014/main" id="{0778FDED-BAFB-462B-BB2B-492AA48214E7}"/>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a:extLst>
                <a:ext uri="{FF2B5EF4-FFF2-40B4-BE49-F238E27FC236}">
                  <a16:creationId xmlns:a16="http://schemas.microsoft.com/office/drawing/2014/main" id="{A2A05865-2BCE-42D6-8F33-602DBC98DB8D}"/>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a:extLst>
                <a:ext uri="{FF2B5EF4-FFF2-40B4-BE49-F238E27FC236}">
                  <a16:creationId xmlns:a16="http://schemas.microsoft.com/office/drawing/2014/main" id="{B1F8D2C4-9B3D-461C-80CB-BD294EB13AA2}"/>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a:extLst>
                <a:ext uri="{FF2B5EF4-FFF2-40B4-BE49-F238E27FC236}">
                  <a16:creationId xmlns:a16="http://schemas.microsoft.com/office/drawing/2014/main" id="{3D1C6578-7A51-411D-89CC-50349DCDB4E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a:extLst>
                <a:ext uri="{FF2B5EF4-FFF2-40B4-BE49-F238E27FC236}">
                  <a16:creationId xmlns:a16="http://schemas.microsoft.com/office/drawing/2014/main" id="{18069A1D-0942-469A-9618-90BF150B9028}"/>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a:extLst>
                <a:ext uri="{FF2B5EF4-FFF2-40B4-BE49-F238E27FC236}">
                  <a16:creationId xmlns:a16="http://schemas.microsoft.com/office/drawing/2014/main" id="{88E48BBB-227B-46A7-84E1-B757E6EF89FC}"/>
                </a:ext>
              </a:extLst>
            </p:cNvPr>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D7A9CF8-DA32-42BA-B7FB-98C3ABB88573}"/>
                </a:ext>
              </a:extLst>
            </p:cNvPr>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152E3E4-F66F-4A90-BD14-FB22CA8D84A7}"/>
                </a:ext>
              </a:extLst>
            </p:cNvPr>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EBD8A27-216F-4545-92AB-87FAF5181322}"/>
                </a:ext>
              </a:extLst>
            </p:cNvPr>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CB30E17-91DB-4A49-B006-6FB5C3BAEB31}"/>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79B2E5F-2210-45E7-B221-EA19AA0DB6F7}"/>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67D114-60B7-4A9E-968A-DD630BE6876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77A2C49-DCC7-4C34-8D3B-52A2DCF56D7B}"/>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a:extLst>
              <a:ext uri="{FF2B5EF4-FFF2-40B4-BE49-F238E27FC236}">
                <a16:creationId xmlns:a16="http://schemas.microsoft.com/office/drawing/2014/main" id="{59616793-9C33-424D-8C01-FD28707FCA8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spTree>
    <p:extLst>
      <p:ext uri="{BB962C8B-B14F-4D97-AF65-F5344CB8AC3E}">
        <p14:creationId xmlns:p14="http://schemas.microsoft.com/office/powerpoint/2010/main" val="2195339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pic>
        <p:nvPicPr>
          <p:cNvPr id="5" name="图片 4">
            <a:extLst>
              <a:ext uri="{FF2B5EF4-FFF2-40B4-BE49-F238E27FC236}">
                <a16:creationId xmlns:a16="http://schemas.microsoft.com/office/drawing/2014/main" id="{9BB7ADA9-AA4F-4605-AD3A-D663CA9BD68A}"/>
              </a:ext>
            </a:extLst>
          </p:cNvPr>
          <p:cNvPicPr>
            <a:picLocks noChangeAspect="1"/>
          </p:cNvPicPr>
          <p:nvPr/>
        </p:nvPicPr>
        <p:blipFill rotWithShape="1">
          <a:blip r:embed="rId2">
            <a:extLst>
              <a:ext uri="{28A0092B-C50C-407E-A947-70E740481C1C}">
                <a14:useLocalDpi xmlns:a14="http://schemas.microsoft.com/office/drawing/2010/main" val="0"/>
              </a:ext>
            </a:extLst>
          </a:blip>
          <a:srcRect b="44273"/>
          <a:stretch/>
        </p:blipFill>
        <p:spPr>
          <a:xfrm>
            <a:off x="321036" y="1547664"/>
            <a:ext cx="8499435" cy="2529408"/>
          </a:xfrm>
          <a:prstGeom prst="rect">
            <a:avLst/>
          </a:prstGeom>
        </p:spPr>
      </p:pic>
      <p:sp>
        <p:nvSpPr>
          <p:cNvPr id="6" name="矩形 5">
            <a:extLst>
              <a:ext uri="{FF2B5EF4-FFF2-40B4-BE49-F238E27FC236}">
                <a16:creationId xmlns:a16="http://schemas.microsoft.com/office/drawing/2014/main" id="{D26A6EE6-F865-4EF7-B850-1638BC4FA946}"/>
              </a:ext>
            </a:extLst>
          </p:cNvPr>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3069985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33710D3-D048-4985-B0A4-2FEF59DE8DCE}"/>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课程增加</a:t>
            </a:r>
          </a:p>
        </p:txBody>
      </p:sp>
      <p:pic>
        <p:nvPicPr>
          <p:cNvPr id="6" name="图片 5">
            <a:extLst>
              <a:ext uri="{FF2B5EF4-FFF2-40B4-BE49-F238E27FC236}">
                <a16:creationId xmlns:a16="http://schemas.microsoft.com/office/drawing/2014/main" id="{D246EBB9-695C-4B72-B408-A37BB149BEA7}"/>
              </a:ext>
            </a:extLst>
          </p:cNvPr>
          <p:cNvPicPr>
            <a:picLocks noChangeAspect="1"/>
          </p:cNvPicPr>
          <p:nvPr/>
        </p:nvPicPr>
        <p:blipFill rotWithShape="1">
          <a:blip r:embed="rId2">
            <a:extLst>
              <a:ext uri="{28A0092B-C50C-407E-A947-70E740481C1C}">
                <a14:useLocalDpi xmlns:a14="http://schemas.microsoft.com/office/drawing/2010/main" val="0"/>
              </a:ext>
            </a:extLst>
          </a:blip>
          <a:srcRect b="15856"/>
          <a:stretch/>
        </p:blipFill>
        <p:spPr>
          <a:xfrm>
            <a:off x="323528" y="1196751"/>
            <a:ext cx="8489235" cy="4464497"/>
          </a:xfrm>
          <a:prstGeom prst="rect">
            <a:avLst/>
          </a:prstGeom>
        </p:spPr>
      </p:pic>
      <p:sp>
        <p:nvSpPr>
          <p:cNvPr id="7" name="矩形 6">
            <a:extLst>
              <a:ext uri="{FF2B5EF4-FFF2-40B4-BE49-F238E27FC236}">
                <a16:creationId xmlns:a16="http://schemas.microsoft.com/office/drawing/2014/main" id="{218BF823-F9FA-4351-A75B-D58D8E3B7D7B}"/>
              </a:ext>
            </a:extLst>
          </p:cNvPr>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extLst>
      <p:ext uri="{BB962C8B-B14F-4D97-AF65-F5344CB8AC3E}">
        <p14:creationId xmlns:p14="http://schemas.microsoft.com/office/powerpoint/2010/main" val="1755203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900D58-8750-41D4-94F4-68704C44021F}"/>
              </a:ext>
            </a:extLst>
          </p:cNvPr>
          <p:cNvPicPr>
            <a:picLocks noChangeAspect="1"/>
          </p:cNvPicPr>
          <p:nvPr/>
        </p:nvPicPr>
        <p:blipFill rotWithShape="1">
          <a:blip r:embed="rId2">
            <a:extLst>
              <a:ext uri="{28A0092B-C50C-407E-A947-70E740481C1C}">
                <a14:useLocalDpi xmlns:a14="http://schemas.microsoft.com/office/drawing/2010/main" val="0"/>
              </a:ext>
            </a:extLst>
          </a:blip>
          <a:srcRect b="48370"/>
          <a:stretch/>
        </p:blipFill>
        <p:spPr>
          <a:xfrm>
            <a:off x="321036" y="1412776"/>
            <a:ext cx="8499435" cy="274267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成绩管理</a:t>
            </a:r>
          </a:p>
        </p:txBody>
      </p:sp>
      <p:sp>
        <p:nvSpPr>
          <p:cNvPr id="6" name="矩形 5">
            <a:extLst>
              <a:ext uri="{FF2B5EF4-FFF2-40B4-BE49-F238E27FC236}">
                <a16:creationId xmlns:a16="http://schemas.microsoft.com/office/drawing/2014/main" id="{F72E2507-D241-48FC-85B6-1DDD3F9A1B6B}"/>
              </a:ext>
            </a:extLst>
          </p:cNvPr>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1494280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E6C79BBA-8722-CF4F-BCF5-100F89E4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extLst>
      <p:ext uri="{BB962C8B-B14F-4D97-AF65-F5344CB8AC3E}">
        <p14:creationId xmlns:p14="http://schemas.microsoft.com/office/powerpoint/2010/main" val="3731922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88458DF4-D858-A24E-8F6E-CAA7C0D3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extLst>
      <p:ext uri="{BB962C8B-B14F-4D97-AF65-F5344CB8AC3E}">
        <p14:creationId xmlns:p14="http://schemas.microsoft.com/office/powerpoint/2010/main" val="2628817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6D5815E4-D320-AA49-A0CB-5F5863A14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extLst>
      <p:ext uri="{BB962C8B-B14F-4D97-AF65-F5344CB8AC3E}">
        <p14:creationId xmlns:p14="http://schemas.microsoft.com/office/powerpoint/2010/main" val="430440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0D002332-52BC-F943-B828-9809FB58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extLst>
      <p:ext uri="{BB962C8B-B14F-4D97-AF65-F5344CB8AC3E}">
        <p14:creationId xmlns:p14="http://schemas.microsoft.com/office/powerpoint/2010/main" val="799685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00F4BA-F093-0442-BB0B-47AB7B583B70}"/>
              </a:ext>
            </a:extLst>
          </p:cNvPr>
          <p:cNvSpPr txBox="1"/>
          <p:nvPr/>
        </p:nvSpPr>
        <p:spPr>
          <a:xfrm>
            <a:off x="3563888" y="3068960"/>
            <a:ext cx="2031325" cy="646331"/>
          </a:xfrm>
          <a:prstGeom prst="rect">
            <a:avLst/>
          </a:prstGeom>
          <a:noFill/>
        </p:spPr>
        <p:txBody>
          <a:bodyPr wrap="none" rtlCol="0">
            <a:spAutoFit/>
          </a:bodyPr>
          <a:lstStyle/>
          <a:p>
            <a:r>
              <a:rPr kumimoji="1" lang="zh-CN" altLang="en-US" sz="3600" dirty="0"/>
              <a:t>程序演示</a:t>
            </a:r>
          </a:p>
        </p:txBody>
      </p:sp>
    </p:spTree>
    <p:extLst>
      <p:ext uri="{BB962C8B-B14F-4D97-AF65-F5344CB8AC3E}">
        <p14:creationId xmlns:p14="http://schemas.microsoft.com/office/powerpoint/2010/main" val="111989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目前系统完成情况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extLst>
      <p:ext uri="{BB962C8B-B14F-4D97-AF65-F5344CB8AC3E}">
        <p14:creationId xmlns:p14="http://schemas.microsoft.com/office/powerpoint/2010/main" val="3030919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60F14A-6975-F148-8704-5B90D6AA06FA}"/>
              </a:ext>
            </a:extLst>
          </p:cNvPr>
          <p:cNvSpPr txBox="1"/>
          <p:nvPr/>
        </p:nvSpPr>
        <p:spPr>
          <a:xfrm>
            <a:off x="755576" y="332656"/>
            <a:ext cx="4698722" cy="584775"/>
          </a:xfrm>
          <a:prstGeom prst="rect">
            <a:avLst/>
          </a:prstGeom>
          <a:noFill/>
        </p:spPr>
        <p:txBody>
          <a:bodyPr wrap="none" rtlCol="0">
            <a:spAutoFit/>
          </a:bodyPr>
          <a:lstStyle/>
          <a:p>
            <a:r>
              <a:rPr lang="zh-CN" altLang="en-US" sz="3200" dirty="0"/>
              <a:t>不足以及可以改进的地方</a:t>
            </a:r>
          </a:p>
        </p:txBody>
      </p:sp>
      <p:sp>
        <p:nvSpPr>
          <p:cNvPr id="4" name="文本框 3">
            <a:extLst>
              <a:ext uri="{FF2B5EF4-FFF2-40B4-BE49-F238E27FC236}">
                <a16:creationId xmlns:a16="http://schemas.microsoft.com/office/drawing/2014/main" id="{58BA157C-86CE-7E4A-87D7-664CF3E00BD7}"/>
              </a:ext>
            </a:extLst>
          </p:cNvPr>
          <p:cNvSpPr txBox="1"/>
          <p:nvPr/>
        </p:nvSpPr>
        <p:spPr>
          <a:xfrm>
            <a:off x="899592" y="2204864"/>
            <a:ext cx="3484984" cy="923330"/>
          </a:xfrm>
          <a:prstGeom prst="rect">
            <a:avLst/>
          </a:prstGeom>
          <a:noFill/>
        </p:spPr>
        <p:txBody>
          <a:bodyPr wrap="square" rtlCol="0">
            <a:spAutoFit/>
          </a:bodyPr>
          <a:lstStyle/>
          <a:p>
            <a:r>
              <a:rPr kumimoji="1" lang="zh-CN" altLang="en-US" dirty="0"/>
              <a:t>针对教师功能开发较少。</a:t>
            </a:r>
            <a:endParaRPr kumimoji="1" lang="en-US" altLang="zh-CN" dirty="0"/>
          </a:p>
          <a:p>
            <a:endParaRPr kumimoji="1" lang="en-US" altLang="zh-CN" dirty="0"/>
          </a:p>
          <a:p>
            <a:r>
              <a:rPr kumimoji="1" lang="zh-CN" altLang="en-US" dirty="0"/>
              <a:t>系统性能仍然有待提升</a:t>
            </a:r>
          </a:p>
        </p:txBody>
      </p:sp>
    </p:spTree>
    <p:extLst>
      <p:ext uri="{BB962C8B-B14F-4D97-AF65-F5344CB8AC3E}">
        <p14:creationId xmlns:p14="http://schemas.microsoft.com/office/powerpoint/2010/main" val="4294718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2800" dirty="0"/>
              <a:t>目前系统已完成功能测试结果</a:t>
            </a:r>
          </a:p>
        </p:txBody>
      </p:sp>
      <p:pic>
        <p:nvPicPr>
          <p:cNvPr id="5" name="图片 4">
            <a:extLst>
              <a:ext uri="{FF2B5EF4-FFF2-40B4-BE49-F238E27FC236}">
                <a16:creationId xmlns:a16="http://schemas.microsoft.com/office/drawing/2014/main" id="{6B943BF3-9AC9-3F41-89C2-491EFAB8B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extLst>
      <p:ext uri="{BB962C8B-B14F-4D97-AF65-F5344CB8AC3E}">
        <p14:creationId xmlns:p14="http://schemas.microsoft.com/office/powerpoint/2010/main" val="31002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sp>
        <p:nvSpPr>
          <p:cNvPr id="3" name="文本框 2">
            <a:extLst>
              <a:ext uri="{FF2B5EF4-FFF2-40B4-BE49-F238E27FC236}">
                <a16:creationId xmlns:a16="http://schemas.microsoft.com/office/drawing/2014/main" id="{C23A8DA4-27F8-0442-AE9C-A80171E7F7BA}"/>
              </a:ext>
            </a:extLst>
          </p:cNvPr>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a:extLst>
              <a:ext uri="{FF2B5EF4-FFF2-40B4-BE49-F238E27FC236}">
                <a16:creationId xmlns:a16="http://schemas.microsoft.com/office/drawing/2014/main" id="{B5F590E4-9827-7045-B563-657122E125C6}"/>
              </a:ext>
            </a:extLst>
          </p:cNvPr>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 altLang="zh-CN" dirty="0"/>
              <a:t>fetches, 1026 max parallel, 1.28786e+06 bytes, in 10.0035 seconds</a:t>
            </a:r>
            <a:br>
              <a:rPr lang="en" altLang="zh-CN" dirty="0"/>
            </a:br>
            <a:r>
              <a:rPr lang="en" altLang="zh-CN" dirty="0"/>
              <a:t>280.947 mean bytes/connection</a:t>
            </a:r>
            <a:br>
              <a:rPr lang="en" altLang="zh-CN" dirty="0"/>
            </a:br>
            <a:r>
              <a:rPr lang="en" altLang="zh-CN" dirty="0"/>
              <a:t>458.238 fetches/sec, 128741 bytes/sec</a:t>
            </a:r>
            <a:br>
              <a:rPr lang="en" altLang="zh-CN" dirty="0"/>
            </a:br>
            <a:r>
              <a:rPr lang="en" altLang="zh-CN" dirty="0" err="1"/>
              <a:t>msecs</a:t>
            </a:r>
            <a:r>
              <a:rPr lang="en" altLang="zh-CN" dirty="0"/>
              <a:t>/connect: 310.481 mean, 1359.88 max, 262.762 min</a:t>
            </a:r>
            <a:br>
              <a:rPr lang="en" altLang="zh-CN" dirty="0"/>
            </a:br>
            <a:r>
              <a:rPr lang="en" altLang="zh-CN" dirty="0" err="1"/>
              <a:t>msecs</a:t>
            </a:r>
            <a:r>
              <a:rPr lang="en" altLang="zh-CN" dirty="0"/>
              <a:t>/first-response: 4800.2 mean, 8508 max, 362.847 min</a:t>
            </a:r>
            <a:br>
              <a:rPr lang="en" altLang="zh-CN" dirty="0"/>
            </a:br>
            <a:r>
              <a:rPr lang="en" altLang="zh-CN" dirty="0"/>
              <a:t>4191 bad byte counts</a:t>
            </a:r>
            <a:br>
              <a:rPr lang="en" altLang="zh-CN" dirty="0"/>
            </a:br>
            <a:r>
              <a:rPr lang="en" altLang="zh-CN" dirty="0"/>
              <a:t>HTTP response codes:</a:t>
            </a:r>
            <a:br>
              <a:rPr lang="en" altLang="zh-CN" dirty="0"/>
            </a:br>
            <a:r>
              <a:rPr lang="en" altLang="zh-CN" dirty="0"/>
              <a:t>  code 200 -- 695</a:t>
            </a:r>
            <a:endParaRPr kumimoji="1" lang="zh-CN" altLang="en-US" dirty="0"/>
          </a:p>
        </p:txBody>
      </p:sp>
    </p:spTree>
    <p:extLst>
      <p:ext uri="{BB962C8B-B14F-4D97-AF65-F5344CB8AC3E}">
        <p14:creationId xmlns:p14="http://schemas.microsoft.com/office/powerpoint/2010/main" val="20712364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3169</Words>
  <Application>Microsoft Macintosh PowerPoint</Application>
  <PresentationFormat>全屏显示(4:3)</PresentationFormat>
  <Paragraphs>549</Paragraphs>
  <Slides>71</Slides>
  <Notes>25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71</vt:i4>
      </vt:variant>
    </vt:vector>
  </HeadingPairs>
  <TitlesOfParts>
    <vt:vector size="80" baseType="lpstr">
      <vt:lpstr>等线</vt:lpstr>
      <vt:lpstr>黑体</vt:lpstr>
      <vt:lpstr>宋体</vt:lpstr>
      <vt:lpstr>微软雅黑</vt:lpstr>
      <vt:lpstr>Arial</vt:lpstr>
      <vt:lpstr>Arial Black</vt:lpstr>
      <vt:lpstr>Calibri</vt:lpstr>
      <vt:lpstr>Wingdings</vt:lpstr>
      <vt:lpstr>Office 主题</vt:lpstr>
      <vt:lpstr>PowerPoint 演示文稿</vt:lpstr>
      <vt:lpstr>目录</vt:lpstr>
      <vt:lpstr>需求分析</vt:lpstr>
      <vt:lpstr>PowerPoint 演示文稿</vt:lpstr>
      <vt:lpstr>PowerPoint 演示文稿</vt:lpstr>
      <vt:lpstr>PowerPoint 演示文稿</vt:lpstr>
      <vt:lpstr>目前系统完成情况</vt:lpstr>
      <vt:lpstr>目前系统已完成功能测试结果</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系统管理员公告功能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101</cp:revision>
  <dcterms:created xsi:type="dcterms:W3CDTF">2017-04-07T18:55:42Z</dcterms:created>
  <dcterms:modified xsi:type="dcterms:W3CDTF">2018-12-25T14:11:40Z</dcterms:modified>
</cp:coreProperties>
</file>